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Default Extension="xlsx" ContentType="application/vnd.openxmlformats-officedocument.spreadsheetml.sheet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40233600" cy="31089600"/>
  <p:notesSz cx="7086600" cy="9024938"/>
  <p:defaultTextStyle>
    <a:defPPr>
      <a:defRPr lang="en-US"/>
    </a:defPPr>
    <a:lvl1pPr marL="0" algn="l" defTabSz="4075572" rtl="0" eaLnBrk="1" latinLnBrk="0" hangingPunct="1">
      <a:defRPr sz="8000" kern="1200">
        <a:solidFill>
          <a:schemeClr val="tx1"/>
        </a:solidFill>
        <a:latin typeface="+mn-lt"/>
        <a:ea typeface="+mn-ea"/>
        <a:cs typeface="+mn-cs"/>
      </a:defRPr>
    </a:lvl1pPr>
    <a:lvl2pPr marL="2037786" algn="l" defTabSz="4075572" rtl="0" eaLnBrk="1" latinLnBrk="0" hangingPunct="1">
      <a:defRPr sz="8000" kern="1200">
        <a:solidFill>
          <a:schemeClr val="tx1"/>
        </a:solidFill>
        <a:latin typeface="+mn-lt"/>
        <a:ea typeface="+mn-ea"/>
        <a:cs typeface="+mn-cs"/>
      </a:defRPr>
    </a:lvl2pPr>
    <a:lvl3pPr marL="4075572" algn="l" defTabSz="4075572" rtl="0" eaLnBrk="1" latinLnBrk="0" hangingPunct="1">
      <a:defRPr sz="8000" kern="1200">
        <a:solidFill>
          <a:schemeClr val="tx1"/>
        </a:solidFill>
        <a:latin typeface="+mn-lt"/>
        <a:ea typeface="+mn-ea"/>
        <a:cs typeface="+mn-cs"/>
      </a:defRPr>
    </a:lvl3pPr>
    <a:lvl4pPr marL="6113358" algn="l" defTabSz="4075572" rtl="0" eaLnBrk="1" latinLnBrk="0" hangingPunct="1">
      <a:defRPr sz="8000" kern="1200">
        <a:solidFill>
          <a:schemeClr val="tx1"/>
        </a:solidFill>
        <a:latin typeface="+mn-lt"/>
        <a:ea typeface="+mn-ea"/>
        <a:cs typeface="+mn-cs"/>
      </a:defRPr>
    </a:lvl4pPr>
    <a:lvl5pPr marL="8151144" algn="l" defTabSz="4075572" rtl="0" eaLnBrk="1" latinLnBrk="0" hangingPunct="1">
      <a:defRPr sz="8000" kern="1200">
        <a:solidFill>
          <a:schemeClr val="tx1"/>
        </a:solidFill>
        <a:latin typeface="+mn-lt"/>
        <a:ea typeface="+mn-ea"/>
        <a:cs typeface="+mn-cs"/>
      </a:defRPr>
    </a:lvl5pPr>
    <a:lvl6pPr marL="10188931" algn="l" defTabSz="4075572" rtl="0" eaLnBrk="1" latinLnBrk="0" hangingPunct="1">
      <a:defRPr sz="8000" kern="1200">
        <a:solidFill>
          <a:schemeClr val="tx1"/>
        </a:solidFill>
        <a:latin typeface="+mn-lt"/>
        <a:ea typeface="+mn-ea"/>
        <a:cs typeface="+mn-cs"/>
      </a:defRPr>
    </a:lvl6pPr>
    <a:lvl7pPr marL="12226717" algn="l" defTabSz="4075572" rtl="0" eaLnBrk="1" latinLnBrk="0" hangingPunct="1">
      <a:defRPr sz="8000" kern="1200">
        <a:solidFill>
          <a:schemeClr val="tx1"/>
        </a:solidFill>
        <a:latin typeface="+mn-lt"/>
        <a:ea typeface="+mn-ea"/>
        <a:cs typeface="+mn-cs"/>
      </a:defRPr>
    </a:lvl7pPr>
    <a:lvl8pPr marL="14264503" algn="l" defTabSz="4075572" rtl="0" eaLnBrk="1" latinLnBrk="0" hangingPunct="1">
      <a:defRPr sz="8000" kern="1200">
        <a:solidFill>
          <a:schemeClr val="tx1"/>
        </a:solidFill>
        <a:latin typeface="+mn-lt"/>
        <a:ea typeface="+mn-ea"/>
        <a:cs typeface="+mn-cs"/>
      </a:defRPr>
    </a:lvl8pPr>
    <a:lvl9pPr marL="16302289" algn="l" defTabSz="4075572" rtl="0" eaLnBrk="1" latinLnBrk="0" hangingPunct="1">
      <a:defRPr sz="80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182F6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16" d="100"/>
          <a:sy n="16" d="100"/>
        </p:scale>
        <p:origin x="-1074" y="-144"/>
      </p:cViewPr>
      <p:guideLst>
        <p:guide orient="horz" pos="9792"/>
        <p:guide pos="1267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Office_Excel_Worksheet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/>
              <a:t>Al/Al2O3 Mixture</a:t>
            </a:r>
          </a:p>
        </c:rich>
      </c:tx>
      <c:layout/>
    </c:title>
    <c:plotArea>
      <c:layout>
        <c:manualLayout>
          <c:layoutTarget val="inner"/>
          <c:xMode val="edge"/>
          <c:yMode val="edge"/>
          <c:x val="0.10289531190632628"/>
          <c:y val="0.104457190875359"/>
          <c:w val="0.88004257132481223"/>
          <c:h val="0.7133392526729051"/>
        </c:manualLayout>
      </c:layout>
      <c:lineChart>
        <c:grouping val="standard"/>
        <c:ser>
          <c:idx val="0"/>
          <c:order val="0"/>
          <c:tx>
            <c:strRef>
              <c:f>Sheet1!$A$30</c:f>
              <c:strCache>
                <c:ptCount val="1"/>
                <c:pt idx="0">
                  <c:v>Series 1</c:v>
                </c:pt>
              </c:strCache>
            </c:strRef>
          </c:tx>
          <c:spPr>
            <a:ln w="76200"/>
          </c:spPr>
          <c:marker>
            <c:symbol val="none"/>
          </c:marker>
          <c:val>
            <c:numRef>
              <c:f>Sheet1!$A$31:$A$41</c:f>
              <c:numCache>
                <c:formatCode>0.0</c:formatCode>
                <c:ptCount val="11"/>
                <c:pt idx="0">
                  <c:v>51.4</c:v>
                </c:pt>
                <c:pt idx="1">
                  <c:v>51.4</c:v>
                </c:pt>
                <c:pt idx="2">
                  <c:v>47.1</c:v>
                </c:pt>
                <c:pt idx="3">
                  <c:v>47.5</c:v>
                </c:pt>
                <c:pt idx="4">
                  <c:v>46.7</c:v>
                </c:pt>
                <c:pt idx="5">
                  <c:v>60.4</c:v>
                </c:pt>
                <c:pt idx="6">
                  <c:v>66.5</c:v>
                </c:pt>
                <c:pt idx="7">
                  <c:v>61</c:v>
                </c:pt>
                <c:pt idx="8">
                  <c:v>63.9</c:v>
                </c:pt>
              </c:numCache>
            </c:numRef>
          </c:val>
        </c:ser>
        <c:ser>
          <c:idx val="1"/>
          <c:order val="1"/>
          <c:tx>
            <c:strRef>
              <c:f>Sheet1!$B$30</c:f>
              <c:strCache>
                <c:ptCount val="1"/>
                <c:pt idx="0">
                  <c:v>Series 2</c:v>
                </c:pt>
              </c:strCache>
            </c:strRef>
          </c:tx>
          <c:spPr>
            <a:ln w="76200"/>
          </c:spPr>
          <c:marker>
            <c:symbol val="none"/>
          </c:marker>
          <c:val>
            <c:numRef>
              <c:f>Sheet1!$B$31:$B$41</c:f>
              <c:numCache>
                <c:formatCode>0.0</c:formatCode>
                <c:ptCount val="11"/>
                <c:pt idx="0">
                  <c:v>62.8</c:v>
                </c:pt>
                <c:pt idx="1">
                  <c:v>55</c:v>
                </c:pt>
                <c:pt idx="2">
                  <c:v>57.5</c:v>
                </c:pt>
                <c:pt idx="3">
                  <c:v>54.7</c:v>
                </c:pt>
                <c:pt idx="4">
                  <c:v>61.3</c:v>
                </c:pt>
                <c:pt idx="5">
                  <c:v>38.4</c:v>
                </c:pt>
                <c:pt idx="6">
                  <c:v>59.8</c:v>
                </c:pt>
                <c:pt idx="7">
                  <c:v>66.8</c:v>
                </c:pt>
                <c:pt idx="8">
                  <c:v>64.900000000000006</c:v>
                </c:pt>
                <c:pt idx="9">
                  <c:v>42</c:v>
                </c:pt>
                <c:pt idx="10">
                  <c:v>52.8</c:v>
                </c:pt>
              </c:numCache>
            </c:numRef>
          </c:val>
        </c:ser>
        <c:dLbls/>
        <c:marker val="1"/>
        <c:axId val="68733184"/>
        <c:axId val="68739072"/>
      </c:lineChart>
      <c:catAx>
        <c:axId val="68733184"/>
        <c:scaling>
          <c:orientation val="minMax"/>
        </c:scaling>
        <c:axPos val="b"/>
        <c:majorTickMark val="none"/>
        <c:tickLblPos val="nextTo"/>
        <c:crossAx val="68739072"/>
        <c:crosses val="autoZero"/>
        <c:auto val="1"/>
        <c:lblAlgn val="ctr"/>
        <c:lblOffset val="100"/>
      </c:catAx>
      <c:valAx>
        <c:axId val="68739072"/>
        <c:scaling>
          <c:orientation val="minMax"/>
          <c:max val="70"/>
          <c:min val="35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Vickers Hardness</a:t>
                </a:r>
              </a:p>
            </c:rich>
          </c:tx>
          <c:layout/>
        </c:title>
        <c:numFmt formatCode="0.0" sourceLinked="1"/>
        <c:majorTickMark val="none"/>
        <c:tickLblPos val="nextTo"/>
        <c:crossAx val="68733184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</c:chart>
  <c:txPr>
    <a:bodyPr/>
    <a:lstStyle/>
    <a:p>
      <a:pPr>
        <a:defRPr sz="1800"/>
      </a:pPr>
      <a:endParaRPr lang="en-US"/>
    </a:p>
  </c:txPr>
  <c:externalData r:id="rId2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0860" cy="45124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14100" y="0"/>
            <a:ext cx="3070860" cy="45124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AC9135-A084-41C6-B304-5B4CED60EA05}" type="datetimeFigureOut">
              <a:rPr lang="en-US" smtClean="0"/>
              <a:pPr/>
              <a:t>8/2/2011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52550" y="676275"/>
            <a:ext cx="4381500" cy="3384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8660" y="4286846"/>
            <a:ext cx="5669280" cy="406122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572125"/>
            <a:ext cx="3070860" cy="4512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14100" y="8572125"/>
            <a:ext cx="3070860" cy="4512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63527A-BA2F-4586-A895-27A515843E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20188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075572" rtl="0" eaLnBrk="1" latinLnBrk="0" hangingPunct="1">
      <a:defRPr sz="5300" kern="1200">
        <a:solidFill>
          <a:schemeClr val="tx1"/>
        </a:solidFill>
        <a:latin typeface="+mn-lt"/>
        <a:ea typeface="+mn-ea"/>
        <a:cs typeface="+mn-cs"/>
      </a:defRPr>
    </a:lvl1pPr>
    <a:lvl2pPr marL="2037786" algn="l" defTabSz="4075572" rtl="0" eaLnBrk="1" latinLnBrk="0" hangingPunct="1">
      <a:defRPr sz="5300" kern="1200">
        <a:solidFill>
          <a:schemeClr val="tx1"/>
        </a:solidFill>
        <a:latin typeface="+mn-lt"/>
        <a:ea typeface="+mn-ea"/>
        <a:cs typeface="+mn-cs"/>
      </a:defRPr>
    </a:lvl2pPr>
    <a:lvl3pPr marL="4075572" algn="l" defTabSz="4075572" rtl="0" eaLnBrk="1" latinLnBrk="0" hangingPunct="1">
      <a:defRPr sz="5300" kern="1200">
        <a:solidFill>
          <a:schemeClr val="tx1"/>
        </a:solidFill>
        <a:latin typeface="+mn-lt"/>
        <a:ea typeface="+mn-ea"/>
        <a:cs typeface="+mn-cs"/>
      </a:defRPr>
    </a:lvl3pPr>
    <a:lvl4pPr marL="6113358" algn="l" defTabSz="4075572" rtl="0" eaLnBrk="1" latinLnBrk="0" hangingPunct="1">
      <a:defRPr sz="5300" kern="1200">
        <a:solidFill>
          <a:schemeClr val="tx1"/>
        </a:solidFill>
        <a:latin typeface="+mn-lt"/>
        <a:ea typeface="+mn-ea"/>
        <a:cs typeface="+mn-cs"/>
      </a:defRPr>
    </a:lvl4pPr>
    <a:lvl5pPr marL="8151144" algn="l" defTabSz="4075572" rtl="0" eaLnBrk="1" latinLnBrk="0" hangingPunct="1">
      <a:defRPr sz="5300" kern="1200">
        <a:solidFill>
          <a:schemeClr val="tx1"/>
        </a:solidFill>
        <a:latin typeface="+mn-lt"/>
        <a:ea typeface="+mn-ea"/>
        <a:cs typeface="+mn-cs"/>
      </a:defRPr>
    </a:lvl5pPr>
    <a:lvl6pPr marL="10188931" algn="l" defTabSz="4075572" rtl="0" eaLnBrk="1" latinLnBrk="0" hangingPunct="1">
      <a:defRPr sz="5300" kern="1200">
        <a:solidFill>
          <a:schemeClr val="tx1"/>
        </a:solidFill>
        <a:latin typeface="+mn-lt"/>
        <a:ea typeface="+mn-ea"/>
        <a:cs typeface="+mn-cs"/>
      </a:defRPr>
    </a:lvl6pPr>
    <a:lvl7pPr marL="12226717" algn="l" defTabSz="4075572" rtl="0" eaLnBrk="1" latinLnBrk="0" hangingPunct="1">
      <a:defRPr sz="5300" kern="1200">
        <a:solidFill>
          <a:schemeClr val="tx1"/>
        </a:solidFill>
        <a:latin typeface="+mn-lt"/>
        <a:ea typeface="+mn-ea"/>
        <a:cs typeface="+mn-cs"/>
      </a:defRPr>
    </a:lvl7pPr>
    <a:lvl8pPr marL="14264503" algn="l" defTabSz="4075572" rtl="0" eaLnBrk="1" latinLnBrk="0" hangingPunct="1">
      <a:defRPr sz="5300" kern="1200">
        <a:solidFill>
          <a:schemeClr val="tx1"/>
        </a:solidFill>
        <a:latin typeface="+mn-lt"/>
        <a:ea typeface="+mn-ea"/>
        <a:cs typeface="+mn-cs"/>
      </a:defRPr>
    </a:lvl8pPr>
    <a:lvl9pPr marL="16302289" algn="l" defTabSz="4075572" rtl="0" eaLnBrk="1" latinLnBrk="0" hangingPunct="1">
      <a:defRPr sz="5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17520" y="9657929"/>
            <a:ext cx="34198560" cy="66641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35040" y="17617440"/>
            <a:ext cx="28163520" cy="79451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0377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0755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1133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1511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1889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2267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42645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63022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9A569-6592-4733-97EB-A5CE46F4D151}" type="datetimeFigureOut">
              <a:rPr lang="en-US" smtClean="0"/>
              <a:pPr/>
              <a:t>8/2/2011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2F3EA-061B-4672-9481-C87F15395C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44377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9A569-6592-4733-97EB-A5CE46F4D151}" type="datetimeFigureOut">
              <a:rPr lang="en-US" smtClean="0"/>
              <a:pPr/>
              <a:t>8/2/2011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2F3EA-061B-4672-9481-C87F15395C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780507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8349379" y="5642189"/>
            <a:ext cx="39828470" cy="120256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49997" y="5642189"/>
            <a:ext cx="118828820" cy="120256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9A569-6592-4733-97EB-A5CE46F4D151}" type="datetimeFigureOut">
              <a:rPr lang="en-US" smtClean="0"/>
              <a:pPr/>
              <a:t>8/2/2011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2F3EA-061B-4672-9481-C87F15395C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51494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9A569-6592-4733-97EB-A5CE46F4D151}" type="datetimeFigureOut">
              <a:rPr lang="en-US" smtClean="0"/>
              <a:pPr/>
              <a:t>8/2/2011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2F3EA-061B-4672-9481-C87F15395C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594617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8177" y="19977949"/>
            <a:ext cx="34198560" cy="6174740"/>
          </a:xfrm>
        </p:spPr>
        <p:txBody>
          <a:bodyPr anchor="t"/>
          <a:lstStyle>
            <a:lvl1pPr algn="l">
              <a:defRPr sz="17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78177" y="13177101"/>
            <a:ext cx="34198560" cy="6800848"/>
          </a:xfrm>
        </p:spPr>
        <p:txBody>
          <a:bodyPr anchor="b"/>
          <a:lstStyle>
            <a:lvl1pPr marL="0" indent="0">
              <a:buNone/>
              <a:defRPr sz="8900">
                <a:solidFill>
                  <a:schemeClr val="tx1">
                    <a:tint val="75000"/>
                  </a:schemeClr>
                </a:solidFill>
              </a:defRPr>
            </a:lvl1pPr>
            <a:lvl2pPr marL="2037786" indent="0">
              <a:buNone/>
              <a:defRPr sz="8000">
                <a:solidFill>
                  <a:schemeClr val="tx1">
                    <a:tint val="75000"/>
                  </a:schemeClr>
                </a:solidFill>
              </a:defRPr>
            </a:lvl2pPr>
            <a:lvl3pPr marL="4075572" indent="0">
              <a:buNone/>
              <a:defRPr sz="7100">
                <a:solidFill>
                  <a:schemeClr val="tx1">
                    <a:tint val="75000"/>
                  </a:schemeClr>
                </a:solidFill>
              </a:defRPr>
            </a:lvl3pPr>
            <a:lvl4pPr marL="6113358" indent="0">
              <a:buNone/>
              <a:defRPr sz="6200">
                <a:solidFill>
                  <a:schemeClr val="tx1">
                    <a:tint val="75000"/>
                  </a:schemeClr>
                </a:solidFill>
              </a:defRPr>
            </a:lvl4pPr>
            <a:lvl5pPr marL="8151144" indent="0">
              <a:buNone/>
              <a:defRPr sz="6200">
                <a:solidFill>
                  <a:schemeClr val="tx1">
                    <a:tint val="75000"/>
                  </a:schemeClr>
                </a:solidFill>
              </a:defRPr>
            </a:lvl5pPr>
            <a:lvl6pPr marL="10188931" indent="0">
              <a:buNone/>
              <a:defRPr sz="6200">
                <a:solidFill>
                  <a:schemeClr val="tx1">
                    <a:tint val="75000"/>
                  </a:schemeClr>
                </a:solidFill>
              </a:defRPr>
            </a:lvl6pPr>
            <a:lvl7pPr marL="12226717" indent="0">
              <a:buNone/>
              <a:defRPr sz="6200">
                <a:solidFill>
                  <a:schemeClr val="tx1">
                    <a:tint val="75000"/>
                  </a:schemeClr>
                </a:solidFill>
              </a:defRPr>
            </a:lvl7pPr>
            <a:lvl8pPr marL="14264503" indent="0">
              <a:buNone/>
              <a:defRPr sz="6200">
                <a:solidFill>
                  <a:schemeClr val="tx1">
                    <a:tint val="75000"/>
                  </a:schemeClr>
                </a:solidFill>
              </a:defRPr>
            </a:lvl8pPr>
            <a:lvl9pPr marL="16302289" indent="0">
              <a:buNone/>
              <a:defRPr sz="6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9A569-6592-4733-97EB-A5CE46F4D151}" type="datetimeFigureOut">
              <a:rPr lang="en-US" smtClean="0"/>
              <a:pPr/>
              <a:t>8/2/2011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2F3EA-061B-4672-9481-C87F15395C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366898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49999" y="32888767"/>
            <a:ext cx="79328643" cy="93009720"/>
          </a:xfrm>
        </p:spPr>
        <p:txBody>
          <a:bodyPr/>
          <a:lstStyle>
            <a:lvl1pPr>
              <a:defRPr sz="12500"/>
            </a:lvl1pPr>
            <a:lvl2pPr>
              <a:defRPr sz="10700"/>
            </a:lvl2pPr>
            <a:lvl3pPr>
              <a:defRPr sz="8900"/>
            </a:lvl3pPr>
            <a:lvl4pPr>
              <a:defRPr sz="8000"/>
            </a:lvl4pPr>
            <a:lvl5pPr>
              <a:defRPr sz="8000"/>
            </a:lvl5pPr>
            <a:lvl6pPr>
              <a:defRPr sz="8000"/>
            </a:lvl6pPr>
            <a:lvl7pPr>
              <a:defRPr sz="8000"/>
            </a:lvl7pPr>
            <a:lvl8pPr>
              <a:defRPr sz="8000"/>
            </a:lvl8pPr>
            <a:lvl9pPr>
              <a:defRPr sz="8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849200" y="32888767"/>
            <a:ext cx="79328647" cy="93009720"/>
          </a:xfrm>
        </p:spPr>
        <p:txBody>
          <a:bodyPr/>
          <a:lstStyle>
            <a:lvl1pPr>
              <a:defRPr sz="12500"/>
            </a:lvl1pPr>
            <a:lvl2pPr>
              <a:defRPr sz="10700"/>
            </a:lvl2pPr>
            <a:lvl3pPr>
              <a:defRPr sz="8900"/>
            </a:lvl3pPr>
            <a:lvl4pPr>
              <a:defRPr sz="8000"/>
            </a:lvl4pPr>
            <a:lvl5pPr>
              <a:defRPr sz="8000"/>
            </a:lvl5pPr>
            <a:lvl6pPr>
              <a:defRPr sz="8000"/>
            </a:lvl6pPr>
            <a:lvl7pPr>
              <a:defRPr sz="8000"/>
            </a:lvl7pPr>
            <a:lvl8pPr>
              <a:defRPr sz="8000"/>
            </a:lvl8pPr>
            <a:lvl9pPr>
              <a:defRPr sz="8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9A569-6592-4733-97EB-A5CE46F4D151}" type="datetimeFigureOut">
              <a:rPr lang="en-US" smtClean="0"/>
              <a:pPr/>
              <a:t>8/2/2011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2F3EA-061B-4672-9481-C87F15395C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028823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1680" y="1245026"/>
            <a:ext cx="36210240" cy="5181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1680" y="6959179"/>
            <a:ext cx="17776827" cy="2900254"/>
          </a:xfrm>
        </p:spPr>
        <p:txBody>
          <a:bodyPr anchor="b"/>
          <a:lstStyle>
            <a:lvl1pPr marL="0" indent="0">
              <a:buNone/>
              <a:defRPr sz="10700" b="1"/>
            </a:lvl1pPr>
            <a:lvl2pPr marL="2037786" indent="0">
              <a:buNone/>
              <a:defRPr sz="8900" b="1"/>
            </a:lvl2pPr>
            <a:lvl3pPr marL="4075572" indent="0">
              <a:buNone/>
              <a:defRPr sz="8000" b="1"/>
            </a:lvl3pPr>
            <a:lvl4pPr marL="6113358" indent="0">
              <a:buNone/>
              <a:defRPr sz="7100" b="1"/>
            </a:lvl4pPr>
            <a:lvl5pPr marL="8151144" indent="0">
              <a:buNone/>
              <a:defRPr sz="7100" b="1"/>
            </a:lvl5pPr>
            <a:lvl6pPr marL="10188931" indent="0">
              <a:buNone/>
              <a:defRPr sz="7100" b="1"/>
            </a:lvl6pPr>
            <a:lvl7pPr marL="12226717" indent="0">
              <a:buNone/>
              <a:defRPr sz="7100" b="1"/>
            </a:lvl7pPr>
            <a:lvl8pPr marL="14264503" indent="0">
              <a:buNone/>
              <a:defRPr sz="7100" b="1"/>
            </a:lvl8pPr>
            <a:lvl9pPr marL="16302289" indent="0">
              <a:buNone/>
              <a:defRPr sz="7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11680" y="9859433"/>
            <a:ext cx="17776827" cy="17912506"/>
          </a:xfrm>
        </p:spPr>
        <p:txBody>
          <a:bodyPr/>
          <a:lstStyle>
            <a:lvl1pPr>
              <a:defRPr sz="10700"/>
            </a:lvl1pPr>
            <a:lvl2pPr>
              <a:defRPr sz="8900"/>
            </a:lvl2pPr>
            <a:lvl3pPr>
              <a:defRPr sz="8000"/>
            </a:lvl3pPr>
            <a:lvl4pPr>
              <a:defRPr sz="7100"/>
            </a:lvl4pPr>
            <a:lvl5pPr>
              <a:defRPr sz="7100"/>
            </a:lvl5pPr>
            <a:lvl6pPr>
              <a:defRPr sz="7100"/>
            </a:lvl6pPr>
            <a:lvl7pPr>
              <a:defRPr sz="7100"/>
            </a:lvl7pPr>
            <a:lvl8pPr>
              <a:defRPr sz="7100"/>
            </a:lvl8pPr>
            <a:lvl9pPr>
              <a:defRPr sz="7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0438112" y="6959179"/>
            <a:ext cx="17783810" cy="2900254"/>
          </a:xfrm>
        </p:spPr>
        <p:txBody>
          <a:bodyPr anchor="b"/>
          <a:lstStyle>
            <a:lvl1pPr marL="0" indent="0">
              <a:buNone/>
              <a:defRPr sz="10700" b="1"/>
            </a:lvl1pPr>
            <a:lvl2pPr marL="2037786" indent="0">
              <a:buNone/>
              <a:defRPr sz="8900" b="1"/>
            </a:lvl2pPr>
            <a:lvl3pPr marL="4075572" indent="0">
              <a:buNone/>
              <a:defRPr sz="8000" b="1"/>
            </a:lvl3pPr>
            <a:lvl4pPr marL="6113358" indent="0">
              <a:buNone/>
              <a:defRPr sz="7100" b="1"/>
            </a:lvl4pPr>
            <a:lvl5pPr marL="8151144" indent="0">
              <a:buNone/>
              <a:defRPr sz="7100" b="1"/>
            </a:lvl5pPr>
            <a:lvl6pPr marL="10188931" indent="0">
              <a:buNone/>
              <a:defRPr sz="7100" b="1"/>
            </a:lvl6pPr>
            <a:lvl7pPr marL="12226717" indent="0">
              <a:buNone/>
              <a:defRPr sz="7100" b="1"/>
            </a:lvl7pPr>
            <a:lvl8pPr marL="14264503" indent="0">
              <a:buNone/>
              <a:defRPr sz="7100" b="1"/>
            </a:lvl8pPr>
            <a:lvl9pPr marL="16302289" indent="0">
              <a:buNone/>
              <a:defRPr sz="7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438112" y="9859433"/>
            <a:ext cx="17783810" cy="17912506"/>
          </a:xfrm>
        </p:spPr>
        <p:txBody>
          <a:bodyPr/>
          <a:lstStyle>
            <a:lvl1pPr>
              <a:defRPr sz="10700"/>
            </a:lvl1pPr>
            <a:lvl2pPr>
              <a:defRPr sz="8900"/>
            </a:lvl2pPr>
            <a:lvl3pPr>
              <a:defRPr sz="8000"/>
            </a:lvl3pPr>
            <a:lvl4pPr>
              <a:defRPr sz="7100"/>
            </a:lvl4pPr>
            <a:lvl5pPr>
              <a:defRPr sz="7100"/>
            </a:lvl5pPr>
            <a:lvl6pPr>
              <a:defRPr sz="7100"/>
            </a:lvl6pPr>
            <a:lvl7pPr>
              <a:defRPr sz="7100"/>
            </a:lvl7pPr>
            <a:lvl8pPr>
              <a:defRPr sz="7100"/>
            </a:lvl8pPr>
            <a:lvl9pPr>
              <a:defRPr sz="7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9A569-6592-4733-97EB-A5CE46F4D151}" type="datetimeFigureOut">
              <a:rPr lang="en-US" smtClean="0"/>
              <a:pPr/>
              <a:t>8/2/2011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2F3EA-061B-4672-9481-C87F15395C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705509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9A569-6592-4733-97EB-A5CE46F4D151}" type="datetimeFigureOut">
              <a:rPr lang="en-US" smtClean="0"/>
              <a:pPr/>
              <a:t>8/2/2011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2F3EA-061B-4672-9481-C87F15395C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93057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9A569-6592-4733-97EB-A5CE46F4D151}" type="datetimeFigureOut">
              <a:rPr lang="en-US" smtClean="0"/>
              <a:pPr/>
              <a:t>8/2/2011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2F3EA-061B-4672-9481-C87F15395C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51826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1682" y="1237827"/>
            <a:ext cx="13236577" cy="5267960"/>
          </a:xfrm>
        </p:spPr>
        <p:txBody>
          <a:bodyPr anchor="b"/>
          <a:lstStyle>
            <a:lvl1pPr algn="l">
              <a:defRPr sz="8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30220" y="1237829"/>
            <a:ext cx="22491700" cy="26534112"/>
          </a:xfrm>
        </p:spPr>
        <p:txBody>
          <a:bodyPr/>
          <a:lstStyle>
            <a:lvl1pPr>
              <a:defRPr sz="14300"/>
            </a:lvl1pPr>
            <a:lvl2pPr>
              <a:defRPr sz="12500"/>
            </a:lvl2pPr>
            <a:lvl3pPr>
              <a:defRPr sz="10700"/>
            </a:lvl3pPr>
            <a:lvl4pPr>
              <a:defRPr sz="8900"/>
            </a:lvl4pPr>
            <a:lvl5pPr>
              <a:defRPr sz="8900"/>
            </a:lvl5pPr>
            <a:lvl6pPr>
              <a:defRPr sz="8900"/>
            </a:lvl6pPr>
            <a:lvl7pPr>
              <a:defRPr sz="8900"/>
            </a:lvl7pPr>
            <a:lvl8pPr>
              <a:defRPr sz="8900"/>
            </a:lvl8pPr>
            <a:lvl9pPr>
              <a:defRPr sz="8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1682" y="6505789"/>
            <a:ext cx="13236577" cy="21266152"/>
          </a:xfrm>
        </p:spPr>
        <p:txBody>
          <a:bodyPr/>
          <a:lstStyle>
            <a:lvl1pPr marL="0" indent="0">
              <a:buNone/>
              <a:defRPr sz="6200"/>
            </a:lvl1pPr>
            <a:lvl2pPr marL="2037786" indent="0">
              <a:buNone/>
              <a:defRPr sz="5300"/>
            </a:lvl2pPr>
            <a:lvl3pPr marL="4075572" indent="0">
              <a:buNone/>
              <a:defRPr sz="4500"/>
            </a:lvl3pPr>
            <a:lvl4pPr marL="6113358" indent="0">
              <a:buNone/>
              <a:defRPr sz="4000"/>
            </a:lvl4pPr>
            <a:lvl5pPr marL="8151144" indent="0">
              <a:buNone/>
              <a:defRPr sz="4000"/>
            </a:lvl5pPr>
            <a:lvl6pPr marL="10188931" indent="0">
              <a:buNone/>
              <a:defRPr sz="4000"/>
            </a:lvl6pPr>
            <a:lvl7pPr marL="12226717" indent="0">
              <a:buNone/>
              <a:defRPr sz="4000"/>
            </a:lvl7pPr>
            <a:lvl8pPr marL="14264503" indent="0">
              <a:buNone/>
              <a:defRPr sz="4000"/>
            </a:lvl8pPr>
            <a:lvl9pPr marL="16302289" indent="0">
              <a:buNone/>
              <a:defRPr sz="4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9A569-6592-4733-97EB-A5CE46F4D151}" type="datetimeFigureOut">
              <a:rPr lang="en-US" smtClean="0"/>
              <a:pPr/>
              <a:t>8/2/2011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2F3EA-061B-4672-9481-C87F15395C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909814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86067" y="21762720"/>
            <a:ext cx="24140160" cy="2569212"/>
          </a:xfrm>
        </p:spPr>
        <p:txBody>
          <a:bodyPr anchor="b"/>
          <a:lstStyle>
            <a:lvl1pPr algn="l">
              <a:defRPr sz="8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886067" y="2777913"/>
            <a:ext cx="24140160" cy="18653760"/>
          </a:xfrm>
        </p:spPr>
        <p:txBody>
          <a:bodyPr/>
          <a:lstStyle>
            <a:lvl1pPr marL="0" indent="0">
              <a:buNone/>
              <a:defRPr sz="14300"/>
            </a:lvl1pPr>
            <a:lvl2pPr marL="2037786" indent="0">
              <a:buNone/>
              <a:defRPr sz="12500"/>
            </a:lvl2pPr>
            <a:lvl3pPr marL="4075572" indent="0">
              <a:buNone/>
              <a:defRPr sz="10700"/>
            </a:lvl3pPr>
            <a:lvl4pPr marL="6113358" indent="0">
              <a:buNone/>
              <a:defRPr sz="8900"/>
            </a:lvl4pPr>
            <a:lvl5pPr marL="8151144" indent="0">
              <a:buNone/>
              <a:defRPr sz="8900"/>
            </a:lvl5pPr>
            <a:lvl6pPr marL="10188931" indent="0">
              <a:buNone/>
              <a:defRPr sz="8900"/>
            </a:lvl6pPr>
            <a:lvl7pPr marL="12226717" indent="0">
              <a:buNone/>
              <a:defRPr sz="8900"/>
            </a:lvl7pPr>
            <a:lvl8pPr marL="14264503" indent="0">
              <a:buNone/>
              <a:defRPr sz="8900"/>
            </a:lvl8pPr>
            <a:lvl9pPr marL="16302289" indent="0">
              <a:buNone/>
              <a:defRPr sz="89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86067" y="24331932"/>
            <a:ext cx="24140160" cy="3648708"/>
          </a:xfrm>
        </p:spPr>
        <p:txBody>
          <a:bodyPr/>
          <a:lstStyle>
            <a:lvl1pPr marL="0" indent="0">
              <a:buNone/>
              <a:defRPr sz="6200"/>
            </a:lvl1pPr>
            <a:lvl2pPr marL="2037786" indent="0">
              <a:buNone/>
              <a:defRPr sz="5300"/>
            </a:lvl2pPr>
            <a:lvl3pPr marL="4075572" indent="0">
              <a:buNone/>
              <a:defRPr sz="4500"/>
            </a:lvl3pPr>
            <a:lvl4pPr marL="6113358" indent="0">
              <a:buNone/>
              <a:defRPr sz="4000"/>
            </a:lvl4pPr>
            <a:lvl5pPr marL="8151144" indent="0">
              <a:buNone/>
              <a:defRPr sz="4000"/>
            </a:lvl5pPr>
            <a:lvl6pPr marL="10188931" indent="0">
              <a:buNone/>
              <a:defRPr sz="4000"/>
            </a:lvl6pPr>
            <a:lvl7pPr marL="12226717" indent="0">
              <a:buNone/>
              <a:defRPr sz="4000"/>
            </a:lvl7pPr>
            <a:lvl8pPr marL="14264503" indent="0">
              <a:buNone/>
              <a:defRPr sz="4000"/>
            </a:lvl8pPr>
            <a:lvl9pPr marL="16302289" indent="0">
              <a:buNone/>
              <a:defRPr sz="4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9A569-6592-4733-97EB-A5CE46F4D151}" type="datetimeFigureOut">
              <a:rPr lang="en-US" smtClean="0"/>
              <a:pPr/>
              <a:t>8/2/2011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2F3EA-061B-4672-9481-C87F15395C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61412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11680" y="1245026"/>
            <a:ext cx="36210240" cy="5181600"/>
          </a:xfrm>
          <a:prstGeom prst="rect">
            <a:avLst/>
          </a:prstGeom>
        </p:spPr>
        <p:txBody>
          <a:bodyPr vert="horz" lIns="407557" tIns="203779" rIns="407557" bIns="203779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1680" y="7254242"/>
            <a:ext cx="36210240" cy="20517699"/>
          </a:xfrm>
          <a:prstGeom prst="rect">
            <a:avLst/>
          </a:prstGeom>
        </p:spPr>
        <p:txBody>
          <a:bodyPr vert="horz" lIns="407557" tIns="203779" rIns="407557" bIns="20377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11680" y="28815456"/>
            <a:ext cx="9387840" cy="1655233"/>
          </a:xfrm>
          <a:prstGeom prst="rect">
            <a:avLst/>
          </a:prstGeom>
        </p:spPr>
        <p:txBody>
          <a:bodyPr vert="horz" lIns="407557" tIns="203779" rIns="407557" bIns="203779" rtlCol="0" anchor="ctr"/>
          <a:lstStyle>
            <a:lvl1pPr algn="l">
              <a:defRPr sz="5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19A569-6592-4733-97EB-A5CE46F4D151}" type="datetimeFigureOut">
              <a:rPr lang="en-US" smtClean="0"/>
              <a:pPr/>
              <a:t>8/2/2011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746480" y="28815456"/>
            <a:ext cx="12740640" cy="1655233"/>
          </a:xfrm>
          <a:prstGeom prst="rect">
            <a:avLst/>
          </a:prstGeom>
        </p:spPr>
        <p:txBody>
          <a:bodyPr vert="horz" lIns="407557" tIns="203779" rIns="407557" bIns="203779" rtlCol="0" anchor="ctr"/>
          <a:lstStyle>
            <a:lvl1pPr algn="ctr">
              <a:defRPr sz="5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8834080" y="28815456"/>
            <a:ext cx="9387840" cy="1655233"/>
          </a:xfrm>
          <a:prstGeom prst="rect">
            <a:avLst/>
          </a:prstGeom>
        </p:spPr>
        <p:txBody>
          <a:bodyPr vert="horz" lIns="407557" tIns="203779" rIns="407557" bIns="203779" rtlCol="0" anchor="ctr"/>
          <a:lstStyle>
            <a:lvl1pPr algn="r">
              <a:defRPr sz="5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D2F3EA-061B-4672-9481-C87F15395C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89157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075572" rtl="0" eaLnBrk="1" latinLnBrk="0" hangingPunct="1">
        <a:spcBef>
          <a:spcPct val="0"/>
        </a:spcBef>
        <a:buNone/>
        <a:defRPr sz="19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28340" indent="-1528340" algn="l" defTabSz="4075572" rtl="0" eaLnBrk="1" latinLnBrk="0" hangingPunct="1">
        <a:spcBef>
          <a:spcPct val="20000"/>
        </a:spcBef>
        <a:buFont typeface="Arial" pitchFamily="34" charset="0"/>
        <a:buChar char="•"/>
        <a:defRPr sz="14300" kern="1200">
          <a:solidFill>
            <a:schemeClr val="tx1"/>
          </a:solidFill>
          <a:latin typeface="+mn-lt"/>
          <a:ea typeface="+mn-ea"/>
          <a:cs typeface="+mn-cs"/>
        </a:defRPr>
      </a:lvl1pPr>
      <a:lvl2pPr marL="3311402" indent="-1273616" algn="l" defTabSz="4075572" rtl="0" eaLnBrk="1" latinLnBrk="0" hangingPunct="1">
        <a:spcBef>
          <a:spcPct val="20000"/>
        </a:spcBef>
        <a:buFont typeface="Arial" pitchFamily="34" charset="0"/>
        <a:buChar char="–"/>
        <a:defRPr sz="12500" kern="1200">
          <a:solidFill>
            <a:schemeClr val="tx1"/>
          </a:solidFill>
          <a:latin typeface="+mn-lt"/>
          <a:ea typeface="+mn-ea"/>
          <a:cs typeface="+mn-cs"/>
        </a:defRPr>
      </a:lvl2pPr>
      <a:lvl3pPr marL="5094465" indent="-1018893" algn="l" defTabSz="4075572" rtl="0" eaLnBrk="1" latinLnBrk="0" hangingPunct="1">
        <a:spcBef>
          <a:spcPct val="20000"/>
        </a:spcBef>
        <a:buFont typeface="Arial" pitchFamily="34" charset="0"/>
        <a:buChar char="•"/>
        <a:defRPr sz="10700" kern="1200">
          <a:solidFill>
            <a:schemeClr val="tx1"/>
          </a:solidFill>
          <a:latin typeface="+mn-lt"/>
          <a:ea typeface="+mn-ea"/>
          <a:cs typeface="+mn-cs"/>
        </a:defRPr>
      </a:lvl3pPr>
      <a:lvl4pPr marL="7132251" indent="-1018893" algn="l" defTabSz="4075572" rtl="0" eaLnBrk="1" latinLnBrk="0" hangingPunct="1">
        <a:spcBef>
          <a:spcPct val="20000"/>
        </a:spcBef>
        <a:buFont typeface="Arial" pitchFamily="34" charset="0"/>
        <a:buChar char="–"/>
        <a:defRPr sz="8900" kern="1200">
          <a:solidFill>
            <a:schemeClr val="tx1"/>
          </a:solidFill>
          <a:latin typeface="+mn-lt"/>
          <a:ea typeface="+mn-ea"/>
          <a:cs typeface="+mn-cs"/>
        </a:defRPr>
      </a:lvl4pPr>
      <a:lvl5pPr marL="9170038" indent="-1018893" algn="l" defTabSz="4075572" rtl="0" eaLnBrk="1" latinLnBrk="0" hangingPunct="1">
        <a:spcBef>
          <a:spcPct val="20000"/>
        </a:spcBef>
        <a:buFont typeface="Arial" pitchFamily="34" charset="0"/>
        <a:buChar char="»"/>
        <a:defRPr sz="8900" kern="1200">
          <a:solidFill>
            <a:schemeClr val="tx1"/>
          </a:solidFill>
          <a:latin typeface="+mn-lt"/>
          <a:ea typeface="+mn-ea"/>
          <a:cs typeface="+mn-cs"/>
        </a:defRPr>
      </a:lvl5pPr>
      <a:lvl6pPr marL="11207824" indent="-1018893" algn="l" defTabSz="4075572" rtl="0" eaLnBrk="1" latinLnBrk="0" hangingPunct="1">
        <a:spcBef>
          <a:spcPct val="20000"/>
        </a:spcBef>
        <a:buFont typeface="Arial" pitchFamily="34" charset="0"/>
        <a:buChar char="•"/>
        <a:defRPr sz="8900" kern="1200">
          <a:solidFill>
            <a:schemeClr val="tx1"/>
          </a:solidFill>
          <a:latin typeface="+mn-lt"/>
          <a:ea typeface="+mn-ea"/>
          <a:cs typeface="+mn-cs"/>
        </a:defRPr>
      </a:lvl6pPr>
      <a:lvl7pPr marL="13245610" indent="-1018893" algn="l" defTabSz="4075572" rtl="0" eaLnBrk="1" latinLnBrk="0" hangingPunct="1">
        <a:spcBef>
          <a:spcPct val="20000"/>
        </a:spcBef>
        <a:buFont typeface="Arial" pitchFamily="34" charset="0"/>
        <a:buChar char="•"/>
        <a:defRPr sz="8900" kern="1200">
          <a:solidFill>
            <a:schemeClr val="tx1"/>
          </a:solidFill>
          <a:latin typeface="+mn-lt"/>
          <a:ea typeface="+mn-ea"/>
          <a:cs typeface="+mn-cs"/>
        </a:defRPr>
      </a:lvl7pPr>
      <a:lvl8pPr marL="15283396" indent="-1018893" algn="l" defTabSz="4075572" rtl="0" eaLnBrk="1" latinLnBrk="0" hangingPunct="1">
        <a:spcBef>
          <a:spcPct val="20000"/>
        </a:spcBef>
        <a:buFont typeface="Arial" pitchFamily="34" charset="0"/>
        <a:buChar char="•"/>
        <a:defRPr sz="8900" kern="1200">
          <a:solidFill>
            <a:schemeClr val="tx1"/>
          </a:solidFill>
          <a:latin typeface="+mn-lt"/>
          <a:ea typeface="+mn-ea"/>
          <a:cs typeface="+mn-cs"/>
        </a:defRPr>
      </a:lvl8pPr>
      <a:lvl9pPr marL="17321182" indent="-1018893" algn="l" defTabSz="4075572" rtl="0" eaLnBrk="1" latinLnBrk="0" hangingPunct="1">
        <a:spcBef>
          <a:spcPct val="20000"/>
        </a:spcBef>
        <a:buFont typeface="Arial" pitchFamily="34" charset="0"/>
        <a:buChar char="•"/>
        <a:defRPr sz="8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075572" rtl="0" eaLnBrk="1" latinLnBrk="0" hangingPunct="1">
        <a:defRPr sz="8000" kern="1200">
          <a:solidFill>
            <a:schemeClr val="tx1"/>
          </a:solidFill>
          <a:latin typeface="+mn-lt"/>
          <a:ea typeface="+mn-ea"/>
          <a:cs typeface="+mn-cs"/>
        </a:defRPr>
      </a:lvl1pPr>
      <a:lvl2pPr marL="2037786" algn="l" defTabSz="4075572" rtl="0" eaLnBrk="1" latinLnBrk="0" hangingPunct="1">
        <a:defRPr sz="8000" kern="1200">
          <a:solidFill>
            <a:schemeClr val="tx1"/>
          </a:solidFill>
          <a:latin typeface="+mn-lt"/>
          <a:ea typeface="+mn-ea"/>
          <a:cs typeface="+mn-cs"/>
        </a:defRPr>
      </a:lvl2pPr>
      <a:lvl3pPr marL="4075572" algn="l" defTabSz="4075572" rtl="0" eaLnBrk="1" latinLnBrk="0" hangingPunct="1">
        <a:defRPr sz="8000" kern="1200">
          <a:solidFill>
            <a:schemeClr val="tx1"/>
          </a:solidFill>
          <a:latin typeface="+mn-lt"/>
          <a:ea typeface="+mn-ea"/>
          <a:cs typeface="+mn-cs"/>
        </a:defRPr>
      </a:lvl3pPr>
      <a:lvl4pPr marL="6113358" algn="l" defTabSz="4075572" rtl="0" eaLnBrk="1" latinLnBrk="0" hangingPunct="1">
        <a:defRPr sz="8000" kern="1200">
          <a:solidFill>
            <a:schemeClr val="tx1"/>
          </a:solidFill>
          <a:latin typeface="+mn-lt"/>
          <a:ea typeface="+mn-ea"/>
          <a:cs typeface="+mn-cs"/>
        </a:defRPr>
      </a:lvl4pPr>
      <a:lvl5pPr marL="8151144" algn="l" defTabSz="4075572" rtl="0" eaLnBrk="1" latinLnBrk="0" hangingPunct="1">
        <a:defRPr sz="8000" kern="1200">
          <a:solidFill>
            <a:schemeClr val="tx1"/>
          </a:solidFill>
          <a:latin typeface="+mn-lt"/>
          <a:ea typeface="+mn-ea"/>
          <a:cs typeface="+mn-cs"/>
        </a:defRPr>
      </a:lvl5pPr>
      <a:lvl6pPr marL="10188931" algn="l" defTabSz="4075572" rtl="0" eaLnBrk="1" latinLnBrk="0" hangingPunct="1">
        <a:defRPr sz="8000" kern="1200">
          <a:solidFill>
            <a:schemeClr val="tx1"/>
          </a:solidFill>
          <a:latin typeface="+mn-lt"/>
          <a:ea typeface="+mn-ea"/>
          <a:cs typeface="+mn-cs"/>
        </a:defRPr>
      </a:lvl6pPr>
      <a:lvl7pPr marL="12226717" algn="l" defTabSz="4075572" rtl="0" eaLnBrk="1" latinLnBrk="0" hangingPunct="1">
        <a:defRPr sz="8000" kern="1200">
          <a:solidFill>
            <a:schemeClr val="tx1"/>
          </a:solidFill>
          <a:latin typeface="+mn-lt"/>
          <a:ea typeface="+mn-ea"/>
          <a:cs typeface="+mn-cs"/>
        </a:defRPr>
      </a:lvl7pPr>
      <a:lvl8pPr marL="14264503" algn="l" defTabSz="4075572" rtl="0" eaLnBrk="1" latinLnBrk="0" hangingPunct="1">
        <a:defRPr sz="8000" kern="1200">
          <a:solidFill>
            <a:schemeClr val="tx1"/>
          </a:solidFill>
          <a:latin typeface="+mn-lt"/>
          <a:ea typeface="+mn-ea"/>
          <a:cs typeface="+mn-cs"/>
        </a:defRPr>
      </a:lvl8pPr>
      <a:lvl9pPr marL="16302289" algn="l" defTabSz="4075572" rtl="0" eaLnBrk="1" latinLnBrk="0" hangingPunct="1">
        <a:defRPr sz="8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2.png"/><Relationship Id="rId7" Type="http://schemas.openxmlformats.org/officeDocument/2006/relationships/image" Target="../media/image5.jpeg"/><Relationship Id="rId12" Type="http://schemas.openxmlformats.org/officeDocument/2006/relationships/image" Target="../media/image10.tif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1.xml"/><Relationship Id="rId11" Type="http://schemas.openxmlformats.org/officeDocument/2006/relationships/image" Target="../media/image9.jpeg"/><Relationship Id="rId5" Type="http://schemas.openxmlformats.org/officeDocument/2006/relationships/image" Target="../media/image4.jpeg"/><Relationship Id="rId10" Type="http://schemas.openxmlformats.org/officeDocument/2006/relationships/image" Target="../media/image8.jpeg"/><Relationship Id="rId4" Type="http://schemas.openxmlformats.org/officeDocument/2006/relationships/image" Target="../media/image3.tiff"/><Relationship Id="rId9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05151" y="885377"/>
            <a:ext cx="4362857" cy="4366867"/>
          </a:xfrm>
          <a:prstGeom prst="rect">
            <a:avLst/>
          </a:prstGeom>
        </p:spPr>
      </p:pic>
      <p:sp>
        <p:nvSpPr>
          <p:cNvPr id="37" name="Text Box 146"/>
          <p:cNvSpPr txBox="1">
            <a:spLocks noChangeArrowheads="1"/>
          </p:cNvSpPr>
          <p:nvPr/>
        </p:nvSpPr>
        <p:spPr bwMode="auto">
          <a:xfrm>
            <a:off x="4419600" y="676183"/>
            <a:ext cx="31089600" cy="1231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170" tIns="30584" rIns="61170" bIns="30584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600" b="0" i="0" u="none" strike="noStrike" kern="0" cap="none" spc="-200" normalizeH="0" baseline="0" noProof="0" dirty="0" smtClean="0">
                <a:ln>
                  <a:noFill/>
                </a:ln>
                <a:solidFill>
                  <a:srgbClr val="182F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ucida Sans" pitchFamily="34" charset="0"/>
              </a:rPr>
              <a:t>Mechanical Properties of Aluminum &amp; Alumina by Cold Spray Process</a:t>
            </a:r>
            <a:endParaRPr kumimoji="0" lang="en-US" sz="2000" b="0" i="0" u="none" strike="noStrike" kern="0" cap="none" spc="-200" normalizeH="0" baseline="0" noProof="0" dirty="0" smtClean="0">
              <a:ln>
                <a:noFill/>
              </a:ln>
              <a:solidFill>
                <a:srgbClr val="182F6D"/>
              </a:solidFill>
              <a:effectLst/>
              <a:uLnTx/>
              <a:uFillTx/>
            </a:endParaRPr>
          </a:p>
        </p:txBody>
      </p:sp>
      <p:sp>
        <p:nvSpPr>
          <p:cNvPr id="39" name="Text Box 148"/>
          <p:cNvSpPr txBox="1">
            <a:spLocks noChangeArrowheads="1"/>
          </p:cNvSpPr>
          <p:nvPr/>
        </p:nvSpPr>
        <p:spPr bwMode="auto">
          <a:xfrm>
            <a:off x="19865975" y="4710113"/>
            <a:ext cx="431800" cy="1084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15405" tIns="107703" rIns="215405" bIns="107703">
            <a:spAutoFit/>
          </a:bodyPr>
          <a:lstStyle/>
          <a:p>
            <a:pPr marL="0" marR="0" lvl="0" indent="0" defTabSz="215423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7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6" name="Text Box 162"/>
          <p:cNvSpPr txBox="1">
            <a:spLocks noChangeArrowheads="1"/>
          </p:cNvSpPr>
          <p:nvPr/>
        </p:nvSpPr>
        <p:spPr bwMode="auto">
          <a:xfrm>
            <a:off x="838200" y="5410200"/>
            <a:ext cx="10574337" cy="923330"/>
          </a:xfrm>
          <a:prstGeom prst="rect">
            <a:avLst/>
          </a:prstGeom>
          <a:solidFill>
            <a:srgbClr val="182F6D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uLnTx/>
                <a:uFillTx/>
                <a:latin typeface="Lucida Sans" pitchFamily="34" charset="0"/>
              </a:rPr>
              <a:t>BACKGROUND</a:t>
            </a:r>
          </a:p>
        </p:txBody>
      </p:sp>
      <p:sp>
        <p:nvSpPr>
          <p:cNvPr id="47" name="Text Box 163"/>
          <p:cNvSpPr txBox="1">
            <a:spLocks noChangeArrowheads="1"/>
          </p:cNvSpPr>
          <p:nvPr/>
        </p:nvSpPr>
        <p:spPr bwMode="auto">
          <a:xfrm>
            <a:off x="914400" y="14706600"/>
            <a:ext cx="10515600" cy="923330"/>
          </a:xfrm>
          <a:prstGeom prst="rect">
            <a:avLst/>
          </a:prstGeom>
          <a:solidFill>
            <a:srgbClr val="182F6D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ucida Sans" pitchFamily="34" charset="0"/>
              </a:rPr>
              <a:t>PURPOSE</a:t>
            </a:r>
            <a:endParaRPr kumimoji="0" lang="en-US" sz="5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ucida Sans" pitchFamily="34" charset="0"/>
            </a:endParaRPr>
          </a:p>
        </p:txBody>
      </p:sp>
      <p:sp>
        <p:nvSpPr>
          <p:cNvPr id="48" name="Text Box 164"/>
          <p:cNvSpPr txBox="1">
            <a:spLocks noChangeArrowheads="1"/>
          </p:cNvSpPr>
          <p:nvPr/>
        </p:nvSpPr>
        <p:spPr bwMode="auto">
          <a:xfrm>
            <a:off x="12344400" y="5410200"/>
            <a:ext cx="15544800" cy="923330"/>
          </a:xfrm>
          <a:prstGeom prst="rect">
            <a:avLst/>
          </a:prstGeom>
          <a:solidFill>
            <a:srgbClr val="182F6D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ucida Sans" pitchFamily="34" charset="0"/>
              </a:rPr>
              <a:t>MATERIALS AND METHODS</a:t>
            </a:r>
          </a:p>
        </p:txBody>
      </p:sp>
      <p:sp>
        <p:nvSpPr>
          <p:cNvPr id="49" name="Text Box 165"/>
          <p:cNvSpPr txBox="1">
            <a:spLocks noChangeArrowheads="1"/>
          </p:cNvSpPr>
          <p:nvPr/>
        </p:nvSpPr>
        <p:spPr bwMode="auto">
          <a:xfrm>
            <a:off x="28803600" y="5410200"/>
            <a:ext cx="10464408" cy="923330"/>
          </a:xfrm>
          <a:prstGeom prst="rect">
            <a:avLst/>
          </a:prstGeom>
          <a:solidFill>
            <a:srgbClr val="182F6D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ucida Sans" pitchFamily="34" charset="0"/>
              </a:rPr>
              <a:t>RESULTS</a:t>
            </a:r>
          </a:p>
        </p:txBody>
      </p:sp>
      <p:sp>
        <p:nvSpPr>
          <p:cNvPr id="50" name="Text Box 166"/>
          <p:cNvSpPr txBox="1">
            <a:spLocks noChangeArrowheads="1"/>
          </p:cNvSpPr>
          <p:nvPr/>
        </p:nvSpPr>
        <p:spPr bwMode="auto">
          <a:xfrm>
            <a:off x="28803601" y="24375070"/>
            <a:ext cx="10464408" cy="923330"/>
          </a:xfrm>
          <a:prstGeom prst="rect">
            <a:avLst/>
          </a:prstGeom>
          <a:solidFill>
            <a:srgbClr val="182F6D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ucida Sans" pitchFamily="34" charset="0"/>
              </a:rPr>
              <a:t>FUTURE RESEARCH</a:t>
            </a:r>
            <a:endParaRPr kumimoji="0" lang="en-US" sz="5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ucida Sans" pitchFamily="34" charset="0"/>
            </a:endParaRPr>
          </a:p>
        </p:txBody>
      </p:sp>
      <p:sp>
        <p:nvSpPr>
          <p:cNvPr id="51" name="Text Box 167"/>
          <p:cNvSpPr txBox="1">
            <a:spLocks noChangeArrowheads="1"/>
          </p:cNvSpPr>
          <p:nvPr/>
        </p:nvSpPr>
        <p:spPr bwMode="auto">
          <a:xfrm>
            <a:off x="12344400" y="26325584"/>
            <a:ext cx="15544800" cy="923330"/>
          </a:xfrm>
          <a:prstGeom prst="rect">
            <a:avLst/>
          </a:prstGeom>
          <a:solidFill>
            <a:srgbClr val="182F6D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ucida Sans" pitchFamily="34" charset="0"/>
              </a:rPr>
              <a:t>ACKNOWLEDGMENTS</a:t>
            </a:r>
            <a:endParaRPr kumimoji="0" lang="en-US" sz="5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ucida Sans" pitchFamily="34" charset="0"/>
            </a:endParaRPr>
          </a:p>
        </p:txBody>
      </p:sp>
      <p:pic>
        <p:nvPicPr>
          <p:cNvPr id="52" name="Picture 5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4399" y="23961102"/>
            <a:ext cx="10498137" cy="5985498"/>
          </a:xfrm>
          <a:prstGeom prst="rect">
            <a:avLst/>
          </a:prstGeom>
        </p:spPr>
      </p:pic>
      <p:pic>
        <p:nvPicPr>
          <p:cNvPr id="53" name="Picture 4" descr="D:\Al 50 Al2O3 50  1000x.t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353925" y="22479000"/>
            <a:ext cx="3729538" cy="2577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TextBox 53"/>
          <p:cNvSpPr txBox="1"/>
          <p:nvPr/>
        </p:nvSpPr>
        <p:spPr>
          <a:xfrm flipH="1">
            <a:off x="12344399" y="21640800"/>
            <a:ext cx="33072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Al     Al2O3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828768" y="29697235"/>
            <a:ext cx="105568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http://www.ktech.com/Advanced_Manufacturing/Design_Build/Cold_Spray_System.html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12565050" y="25279290"/>
            <a:ext cx="3307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ucida Sans" pitchFamily="34" charset="0"/>
              </a:rPr>
              <a:t>Figure 2 50/50 Al /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ucida Sans" pitchFamily="34" charset="0"/>
              </a:rPr>
              <a:t>Al203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Lucida Sans" pitchFamily="34" charset="0"/>
            </a:endParaRPr>
          </a:p>
        </p:txBody>
      </p:sp>
      <p:pic>
        <p:nvPicPr>
          <p:cNvPr id="57" name="Picture 98" descr="Blue logo trans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50070" y="914400"/>
            <a:ext cx="2964730" cy="4337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8" name="Chart 5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937859385"/>
              </p:ext>
            </p:extLst>
          </p:nvPr>
        </p:nvGraphicFramePr>
        <p:xfrm>
          <a:off x="28770120" y="16459200"/>
          <a:ext cx="10497888" cy="44451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cxnSp>
        <p:nvCxnSpPr>
          <p:cNvPr id="59" name="Straight Arrow Connector 58"/>
          <p:cNvCxnSpPr/>
          <p:nvPr/>
        </p:nvCxnSpPr>
        <p:spPr bwMode="auto">
          <a:xfrm>
            <a:off x="13258800" y="22174200"/>
            <a:ext cx="533400" cy="930426"/>
          </a:xfrm>
          <a:prstGeom prst="straightConnector1">
            <a:avLst/>
          </a:prstGeom>
          <a:solidFill>
            <a:srgbClr val="00CC99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0" name="Straight Arrow Connector 59"/>
          <p:cNvCxnSpPr/>
          <p:nvPr/>
        </p:nvCxnSpPr>
        <p:spPr bwMode="auto">
          <a:xfrm flipH="1">
            <a:off x="14454189" y="22158174"/>
            <a:ext cx="252411" cy="930426"/>
          </a:xfrm>
          <a:prstGeom prst="straightConnector1">
            <a:avLst/>
          </a:prstGeom>
          <a:solidFill>
            <a:srgbClr val="00CC99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1" name="TextBox 60"/>
          <p:cNvSpPr txBox="1"/>
          <p:nvPr/>
        </p:nvSpPr>
        <p:spPr>
          <a:xfrm>
            <a:off x="31673605" y="21025302"/>
            <a:ext cx="472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Figure 6 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400" b="0" i="0" u="none" strike="noStrike" kern="0" cap="none" spc="0" normalizeH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Vicker’s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Hardness Test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20473829" y="25279290"/>
            <a:ext cx="31781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ucida Sans" pitchFamily="34" charset="0"/>
              </a:rPr>
              <a:t>Figure 4  Dog Bone 1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Lucida Sans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24479004" y="25279290"/>
            <a:ext cx="304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ucida Sans" pitchFamily="34" charset="0"/>
              </a:rPr>
              <a:t>Figure 5 Dog Bone 2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Lucida Sans" pitchFamily="34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24688800" y="1905000"/>
            <a:ext cx="1013439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1" u="none" strike="noStrike" kern="0" cap="none" spc="0" normalizeH="0" baseline="0" noProof="0" dirty="0" smtClean="0">
                <a:ln>
                  <a:noFill/>
                </a:ln>
                <a:solidFill>
                  <a:srgbClr val="182F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ucida Sans" pitchFamily="34" charset="0"/>
              </a:rPr>
              <a:t>Faculty Advisors:</a:t>
            </a:r>
            <a:r>
              <a:rPr kumimoji="0" lang="en-US" sz="5400" b="0" i="0" u="none" strike="noStrike" kern="0" cap="none" spc="0" normalizeH="0" baseline="0" noProof="0" dirty="0" smtClean="0">
                <a:ln>
                  <a:noFill/>
                </a:ln>
                <a:solidFill>
                  <a:srgbClr val="182F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ucida Sans" pitchFamily="34" charset="0"/>
              </a:rPr>
              <a:t>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182F6D"/>
                </a:solidFill>
                <a:effectLst/>
                <a:uLnTx/>
                <a:uFillTx/>
                <a:latin typeface="Lucida Sans" pitchFamily="34" charset="0"/>
              </a:rPr>
              <a:t>Dr. Michael West – REU Site Director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182F6D"/>
                </a:solidFill>
                <a:effectLst/>
                <a:uLnTx/>
                <a:uFillTx/>
                <a:latin typeface="Lucida Sans" pitchFamily="34" charset="0"/>
              </a:rPr>
              <a:t>Dr. Bharat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182F6D"/>
                </a:solidFill>
                <a:effectLst/>
                <a:uLnTx/>
                <a:uFillTx/>
                <a:latin typeface="Lucida Sans" pitchFamily="34" charset="0"/>
              </a:rPr>
              <a:t>Jasthi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182F6D"/>
                </a:solidFill>
                <a:effectLst/>
                <a:uLnTx/>
                <a:uFillTx/>
                <a:latin typeface="Lucida Sans" pitchFamily="34" charset="0"/>
              </a:rPr>
              <a:t> – AMP Research Assistant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182F6D"/>
                </a:solidFill>
                <a:effectLst/>
                <a:uLnTx/>
                <a:uFillTx/>
                <a:latin typeface="Lucida Sans" pitchFamily="34" charset="0"/>
              </a:rPr>
              <a:t>Dr. Alfred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182F6D"/>
                </a:solidFill>
                <a:effectLst/>
                <a:uLnTx/>
                <a:uFillTx/>
                <a:latin typeface="Lucida Sans" pitchFamily="34" charset="0"/>
              </a:rPr>
              <a:t>Boysen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182F6D"/>
                </a:solidFill>
                <a:effectLst/>
                <a:uLnTx/>
                <a:uFillTx/>
                <a:latin typeface="Lucida Sans" pitchFamily="34" charset="0"/>
              </a:rPr>
              <a:t> – Technical Communications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5303733" y="1894344"/>
            <a:ext cx="1016486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1" u="none" strike="noStrike" kern="0" cap="none" spc="0" normalizeH="0" baseline="0" noProof="0" dirty="0" smtClean="0">
                <a:ln>
                  <a:noFill/>
                </a:ln>
                <a:solidFill>
                  <a:srgbClr val="182F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ucida Sans" pitchFamily="34" charset="0"/>
              </a:rPr>
              <a:t>Program Information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182F6D"/>
                </a:solidFill>
                <a:effectLst/>
                <a:uLnTx/>
                <a:uFillTx/>
                <a:latin typeface="Lucida Sans" pitchFamily="34" charset="0"/>
              </a:rPr>
              <a:t>National Science Foundation’s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182F6D"/>
                </a:solidFill>
                <a:effectLst/>
                <a:uLnTx/>
                <a:uFillTx/>
                <a:latin typeface="Lucida Sans" pitchFamily="34" charset="0"/>
              </a:rPr>
              <a:t>Research Experience for Undergraduates 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182F6D"/>
                </a:solidFill>
                <a:effectLst/>
                <a:uLnTx/>
                <a:uFillTx/>
                <a:latin typeface="Lucida Sans" pitchFamily="34" charset="0"/>
              </a:rPr>
              <a:t>Summer 2011 Grant #0852057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16222504" y="25279290"/>
            <a:ext cx="38385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Lucida Sans" pitchFamily="34" charset="0"/>
              </a:rPr>
              <a:t>Figure 3 90% Al203/10% Al</a:t>
            </a:r>
            <a:endParaRPr lang="en-US" sz="2000" dirty="0">
              <a:latin typeface="Lucida Sans" pitchFamily="34" charset="0"/>
            </a:endParaRPr>
          </a:p>
        </p:txBody>
      </p:sp>
      <p:pic>
        <p:nvPicPr>
          <p:cNvPr id="81" name="Picture 8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164425" y="22460424"/>
            <a:ext cx="3796985" cy="2595927"/>
          </a:xfrm>
          <a:prstGeom prst="rect">
            <a:avLst/>
          </a:prstGeom>
        </p:spPr>
      </p:pic>
      <p:pic>
        <p:nvPicPr>
          <p:cNvPr id="82" name="Picture 8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107284" y="22481879"/>
            <a:ext cx="3791441" cy="2574471"/>
          </a:xfrm>
          <a:prstGeom prst="rect">
            <a:avLst/>
          </a:prstGeom>
        </p:spPr>
      </p:pic>
      <p:pic>
        <p:nvPicPr>
          <p:cNvPr id="83" name="Picture 8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667206" y="21721321"/>
            <a:ext cx="2737198" cy="2189758"/>
          </a:xfrm>
          <a:prstGeom prst="rect">
            <a:avLst/>
          </a:prstGeom>
        </p:spPr>
      </p:pic>
      <p:pic>
        <p:nvPicPr>
          <p:cNvPr id="84" name="Picture 8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879800" y="21682852"/>
            <a:ext cx="2752056" cy="2201645"/>
          </a:xfrm>
          <a:prstGeom prst="rect">
            <a:avLst/>
          </a:prstGeom>
        </p:spPr>
      </p:pic>
      <p:pic>
        <p:nvPicPr>
          <p:cNvPr id="85" name="Picture 8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541547" y="21735087"/>
            <a:ext cx="2726461" cy="2181169"/>
          </a:xfrm>
          <a:prstGeom prst="rect">
            <a:avLst/>
          </a:prstGeom>
        </p:spPr>
      </p:pic>
      <p:sp>
        <p:nvSpPr>
          <p:cNvPr id="86" name="TextBox 85"/>
          <p:cNvSpPr txBox="1"/>
          <p:nvPr/>
        </p:nvSpPr>
        <p:spPr>
          <a:xfrm>
            <a:off x="29184600" y="23916256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Lucida Sans" pitchFamily="34" charset="0"/>
              </a:rPr>
              <a:t>Figure 7</a:t>
            </a:r>
            <a:endParaRPr lang="en-US" sz="2400" dirty="0">
              <a:latin typeface="Lucida Sans" pitchFamily="34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33083303" y="23998535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Lucida Sans" pitchFamily="34" charset="0"/>
              </a:rPr>
              <a:t>Figure 8</a:t>
            </a:r>
            <a:endParaRPr lang="en-US" sz="2400" dirty="0">
              <a:latin typeface="Lucida Sans" pitchFamily="34" charset="0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36952277" y="23916256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Lucida Sans" pitchFamily="34" charset="0"/>
              </a:rPr>
              <a:t>Figure 9</a:t>
            </a:r>
            <a:endParaRPr lang="en-US" sz="2400" dirty="0">
              <a:latin typeface="Lucida Sans" pitchFamily="34" charset="0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4114800" y="23617535"/>
            <a:ext cx="396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Lucida Sans" pitchFamily="34" charset="0"/>
              </a:rPr>
              <a:t>Figure 1</a:t>
            </a:r>
            <a:endParaRPr lang="en-US" sz="2400" dirty="0">
              <a:latin typeface="Lucida Sans" pitchFamily="34" charset="0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16481424" y="1905000"/>
            <a:ext cx="7270751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4400">
              <a:defRPr/>
            </a:pPr>
            <a:r>
              <a:rPr lang="en-US" sz="5400" i="1" kern="0" dirty="0" smtClean="0">
                <a:solidFill>
                  <a:srgbClr val="182F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 pitchFamily="34" charset="0"/>
              </a:rPr>
              <a:t>Authors</a:t>
            </a:r>
            <a:endParaRPr lang="en-US" sz="5400" i="1" kern="0" dirty="0">
              <a:solidFill>
                <a:srgbClr val="182F6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" pitchFamily="34" charset="0"/>
            </a:endParaRPr>
          </a:p>
          <a:p>
            <a:pPr lvl="0" algn="ctr" defTabSz="914400">
              <a:defRPr/>
            </a:pPr>
            <a:r>
              <a:rPr lang="en-US" sz="4800" kern="0" dirty="0">
                <a:solidFill>
                  <a:srgbClr val="182F6D"/>
                </a:solidFill>
                <a:latin typeface="Lucida Sans" pitchFamily="34" charset="0"/>
              </a:rPr>
              <a:t>Ashleigh </a:t>
            </a:r>
            <a:r>
              <a:rPr lang="en-US" sz="4800" kern="0" dirty="0" err="1">
                <a:solidFill>
                  <a:srgbClr val="182F6D"/>
                </a:solidFill>
                <a:latin typeface="Lucida Sans" pitchFamily="34" charset="0"/>
              </a:rPr>
              <a:t>Giffen</a:t>
            </a:r>
            <a:r>
              <a:rPr lang="en-US" sz="4800" kern="0" dirty="0">
                <a:solidFill>
                  <a:srgbClr val="182F6D"/>
                </a:solidFill>
                <a:latin typeface="Lucida Sans" pitchFamily="34" charset="0"/>
              </a:rPr>
              <a:t>,</a:t>
            </a:r>
          </a:p>
          <a:p>
            <a:pPr lvl="0" algn="ctr" defTabSz="914400">
              <a:defRPr/>
            </a:pPr>
            <a:r>
              <a:rPr lang="en-US" sz="4800" kern="0" dirty="0">
                <a:solidFill>
                  <a:srgbClr val="182F6D"/>
                </a:solidFill>
                <a:latin typeface="Lucida Sans" pitchFamily="34" charset="0"/>
              </a:rPr>
              <a:t> </a:t>
            </a:r>
            <a:r>
              <a:rPr lang="en-US" sz="4800" kern="0" dirty="0" err="1">
                <a:solidFill>
                  <a:srgbClr val="182F6D"/>
                </a:solidFill>
                <a:latin typeface="Lucida Sans" pitchFamily="34" charset="0"/>
              </a:rPr>
              <a:t>Myriah</a:t>
            </a:r>
            <a:r>
              <a:rPr lang="en-US" sz="4800" kern="0" dirty="0">
                <a:solidFill>
                  <a:srgbClr val="182F6D"/>
                </a:solidFill>
                <a:latin typeface="Lucida Sans" pitchFamily="34" charset="0"/>
              </a:rPr>
              <a:t> </a:t>
            </a:r>
            <a:r>
              <a:rPr lang="en-US" sz="4800" kern="0" dirty="0" err="1" smtClean="0">
                <a:solidFill>
                  <a:srgbClr val="182F6D"/>
                </a:solidFill>
                <a:latin typeface="Lucida Sans" pitchFamily="34" charset="0"/>
              </a:rPr>
              <a:t>Santistevan</a:t>
            </a:r>
            <a:endParaRPr lang="en-US" sz="4800" kern="0" dirty="0">
              <a:solidFill>
                <a:srgbClr val="182F6D"/>
              </a:solidFill>
              <a:latin typeface="Lucida Sans" pitchFamily="34" charset="0"/>
            </a:endParaRPr>
          </a:p>
        </p:txBody>
      </p:sp>
      <p:sp>
        <p:nvSpPr>
          <p:cNvPr id="96" name="Round Diagonal Corner Rectangle 95"/>
          <p:cNvSpPr/>
          <p:nvPr/>
        </p:nvSpPr>
        <p:spPr>
          <a:xfrm>
            <a:off x="12353925" y="6477000"/>
            <a:ext cx="15544800" cy="14882985"/>
          </a:xfrm>
          <a:prstGeom prst="round2DiagRect">
            <a:avLst/>
          </a:prstGeom>
          <a:ln w="76200">
            <a:solidFill>
              <a:srgbClr val="182F6D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defTabSz="914400">
              <a:lnSpc>
                <a:spcPct val="150000"/>
              </a:lnSpc>
              <a:defRPr/>
            </a:pPr>
            <a:r>
              <a:rPr lang="en-US" sz="3200" b="1" kern="0" dirty="0" smtClean="0">
                <a:solidFill>
                  <a:sysClr val="windowText" lastClr="000000"/>
                </a:solidFill>
                <a:latin typeface="Lucida Bright" pitchFamily="18" charset="0"/>
              </a:rPr>
              <a:t>Materials</a:t>
            </a:r>
            <a:endParaRPr lang="en-US" sz="3200" kern="0" dirty="0">
              <a:solidFill>
                <a:sysClr val="windowText" lastClr="000000"/>
              </a:solidFill>
              <a:latin typeface="Lucida Bright" pitchFamily="18" charset="0"/>
            </a:endParaRPr>
          </a:p>
          <a:p>
            <a:pPr lvl="0" algn="ctr" defTabSz="914400">
              <a:lnSpc>
                <a:spcPct val="150000"/>
              </a:lnSpc>
              <a:defRPr/>
            </a:pPr>
            <a:r>
              <a:rPr lang="en-US" sz="3200" kern="0" dirty="0">
                <a:solidFill>
                  <a:sysClr val="windowText" lastClr="000000"/>
                </a:solidFill>
                <a:latin typeface="Lucida Bright" pitchFamily="18" charset="0"/>
              </a:rPr>
              <a:t>Al/Al203 Cold Spray Deposits courtesy of Erik </a:t>
            </a:r>
            <a:r>
              <a:rPr lang="en-US" sz="3200" kern="0" dirty="0" err="1">
                <a:solidFill>
                  <a:sysClr val="windowText" lastClr="000000"/>
                </a:solidFill>
                <a:latin typeface="Lucida Bright" pitchFamily="18" charset="0"/>
              </a:rPr>
              <a:t>Klinckman</a:t>
            </a:r>
            <a:r>
              <a:rPr lang="en-US" sz="3200" kern="0" dirty="0">
                <a:solidFill>
                  <a:sysClr val="windowText" lastClr="000000"/>
                </a:solidFill>
                <a:latin typeface="Lucida Bright" pitchFamily="18" charset="0"/>
              </a:rPr>
              <a:t>, and teammates Nathan </a:t>
            </a:r>
            <a:r>
              <a:rPr lang="en-US" sz="3200" kern="0" dirty="0" err="1">
                <a:solidFill>
                  <a:sysClr val="windowText" lastClr="000000"/>
                </a:solidFill>
                <a:latin typeface="Lucida Bright" pitchFamily="18" charset="0"/>
              </a:rPr>
              <a:t>Salden</a:t>
            </a:r>
            <a:r>
              <a:rPr lang="en-US" sz="3200" kern="0" dirty="0">
                <a:solidFill>
                  <a:sysClr val="windowText" lastClr="000000"/>
                </a:solidFill>
                <a:latin typeface="Lucida Bright" pitchFamily="18" charset="0"/>
              </a:rPr>
              <a:t>, and Owen Britton</a:t>
            </a:r>
          </a:p>
          <a:p>
            <a:pPr lvl="0" algn="ctr" defTabSz="914400">
              <a:lnSpc>
                <a:spcPct val="150000"/>
              </a:lnSpc>
              <a:defRPr/>
            </a:pPr>
            <a:r>
              <a:rPr lang="en-US" sz="3200" kern="0" dirty="0">
                <a:solidFill>
                  <a:sysClr val="windowText" lastClr="000000"/>
                </a:solidFill>
                <a:latin typeface="Lucida Bright" pitchFamily="18" charset="0"/>
              </a:rPr>
              <a:t>Cast Iron Dog-Bone Mold</a:t>
            </a:r>
            <a:endParaRPr lang="en-US" sz="3200" b="1" kern="0" dirty="0">
              <a:solidFill>
                <a:sysClr val="windowText" lastClr="000000"/>
              </a:solidFill>
              <a:latin typeface="Lucida Bright" pitchFamily="18" charset="0"/>
            </a:endParaRPr>
          </a:p>
          <a:p>
            <a:pPr lvl="0" algn="ctr" defTabSz="914400">
              <a:lnSpc>
                <a:spcPct val="150000"/>
              </a:lnSpc>
              <a:defRPr/>
            </a:pPr>
            <a:r>
              <a:rPr lang="en-US" sz="3200" b="1" kern="0" dirty="0">
                <a:solidFill>
                  <a:sysClr val="windowText" lastClr="000000"/>
                </a:solidFill>
                <a:latin typeface="Lucida Bright" pitchFamily="18" charset="0"/>
              </a:rPr>
              <a:t>Equipment</a:t>
            </a:r>
            <a:endParaRPr lang="en-US" sz="3200" kern="0" dirty="0">
              <a:solidFill>
                <a:sysClr val="windowText" lastClr="000000"/>
              </a:solidFill>
              <a:latin typeface="Lucida Bright" pitchFamily="18" charset="0"/>
            </a:endParaRPr>
          </a:p>
          <a:p>
            <a:pPr lvl="0" algn="ctr" defTabSz="914400">
              <a:lnSpc>
                <a:spcPct val="150000"/>
              </a:lnSpc>
              <a:defRPr/>
            </a:pPr>
            <a:r>
              <a:rPr lang="en-US" sz="3200" kern="0" dirty="0">
                <a:solidFill>
                  <a:sysClr val="windowText" lastClr="000000"/>
                </a:solidFill>
                <a:latin typeface="Lucida Bright" pitchFamily="18" charset="0"/>
              </a:rPr>
              <a:t>Cold Spray Equipment</a:t>
            </a:r>
          </a:p>
          <a:p>
            <a:pPr lvl="0" algn="ctr" defTabSz="914400">
              <a:lnSpc>
                <a:spcPct val="150000"/>
              </a:lnSpc>
              <a:defRPr/>
            </a:pPr>
            <a:r>
              <a:rPr lang="en-US" sz="3200" kern="0" dirty="0">
                <a:solidFill>
                  <a:sysClr val="windowText" lastClr="000000"/>
                </a:solidFill>
                <a:latin typeface="Lucida Bright" pitchFamily="18" charset="0"/>
              </a:rPr>
              <a:t>Vickers </a:t>
            </a:r>
            <a:r>
              <a:rPr lang="en-US" sz="3200" kern="0" dirty="0" err="1">
                <a:solidFill>
                  <a:sysClr val="windowText" lastClr="000000"/>
                </a:solidFill>
                <a:latin typeface="Lucida Bright" pitchFamily="18" charset="0"/>
              </a:rPr>
              <a:t>Microhardness</a:t>
            </a:r>
            <a:r>
              <a:rPr lang="en-US" sz="3200" kern="0" dirty="0">
                <a:solidFill>
                  <a:sysClr val="windowText" lastClr="000000"/>
                </a:solidFill>
                <a:latin typeface="Lucida Bright" pitchFamily="18" charset="0"/>
              </a:rPr>
              <a:t> Machine</a:t>
            </a:r>
          </a:p>
          <a:p>
            <a:pPr lvl="0" algn="ctr" defTabSz="914400">
              <a:lnSpc>
                <a:spcPct val="150000"/>
              </a:lnSpc>
              <a:defRPr/>
            </a:pPr>
            <a:r>
              <a:rPr lang="en-US" sz="3200" kern="0" dirty="0">
                <a:solidFill>
                  <a:sysClr val="windowText" lastClr="000000"/>
                </a:solidFill>
                <a:latin typeface="Lucida Bright" pitchFamily="18" charset="0"/>
              </a:rPr>
              <a:t>Scanning Electron Microscope</a:t>
            </a:r>
          </a:p>
          <a:p>
            <a:pPr lvl="0" algn="ctr" defTabSz="914400">
              <a:lnSpc>
                <a:spcPct val="150000"/>
              </a:lnSpc>
              <a:defRPr/>
            </a:pPr>
            <a:r>
              <a:rPr lang="en-US" sz="3200" kern="0" dirty="0">
                <a:solidFill>
                  <a:sysClr val="windowText" lastClr="000000"/>
                </a:solidFill>
                <a:latin typeface="Lucida Bright" pitchFamily="18" charset="0"/>
              </a:rPr>
              <a:t>Optical Microscope</a:t>
            </a:r>
            <a:endParaRPr lang="en-US" sz="3200" b="1" kern="0" dirty="0">
              <a:solidFill>
                <a:sysClr val="windowText" lastClr="000000"/>
              </a:solidFill>
              <a:latin typeface="Lucida Bright" pitchFamily="18" charset="0"/>
            </a:endParaRPr>
          </a:p>
          <a:p>
            <a:pPr lvl="0" defTabSz="914400">
              <a:lnSpc>
                <a:spcPct val="150000"/>
              </a:lnSpc>
              <a:defRPr/>
            </a:pPr>
            <a:r>
              <a:rPr lang="en-US" sz="3200" b="1" kern="0" dirty="0">
                <a:solidFill>
                  <a:sysClr val="windowText" lastClr="000000"/>
                </a:solidFill>
                <a:latin typeface="Lucida Bright" pitchFamily="18" charset="0"/>
              </a:rPr>
              <a:t>Procedures</a:t>
            </a:r>
            <a:endParaRPr lang="en-US" sz="3200" kern="0" dirty="0">
              <a:solidFill>
                <a:sysClr val="windowText" lastClr="000000"/>
              </a:solidFill>
              <a:latin typeface="Lucida Bright" pitchFamily="18" charset="0"/>
            </a:endParaRPr>
          </a:p>
          <a:p>
            <a:pPr lvl="0" indent="-742950" defTabSz="914400">
              <a:lnSpc>
                <a:spcPct val="150000"/>
              </a:lnSpc>
              <a:buFontTx/>
              <a:buAutoNum type="arabicParenR"/>
              <a:defRPr/>
            </a:pPr>
            <a:r>
              <a:rPr lang="en-US" sz="3200" kern="0" dirty="0">
                <a:solidFill>
                  <a:sysClr val="windowText" lastClr="000000"/>
                </a:solidFill>
                <a:latin typeface="Lucida Bright" pitchFamily="18" charset="0"/>
              </a:rPr>
              <a:t>The authors collaborated with Erik </a:t>
            </a:r>
            <a:r>
              <a:rPr lang="en-US" sz="3200" kern="0" dirty="0" err="1">
                <a:solidFill>
                  <a:sysClr val="windowText" lastClr="000000"/>
                </a:solidFill>
                <a:latin typeface="Lucida Bright" pitchFamily="18" charset="0"/>
              </a:rPr>
              <a:t>Klinckman</a:t>
            </a:r>
            <a:r>
              <a:rPr lang="en-US" sz="3200" kern="0" dirty="0">
                <a:solidFill>
                  <a:sysClr val="windowText" lastClr="000000"/>
                </a:solidFill>
                <a:latin typeface="Lucida Bright" pitchFamily="18" charset="0"/>
              </a:rPr>
              <a:t> to evaluate the microstructure of Al/Al203 mixture with various weight ratios. </a:t>
            </a:r>
          </a:p>
          <a:p>
            <a:pPr lvl="0" indent="-742950" defTabSz="914400">
              <a:lnSpc>
                <a:spcPct val="150000"/>
              </a:lnSpc>
              <a:buFontTx/>
              <a:buAutoNum type="arabicParenR"/>
              <a:defRPr/>
            </a:pPr>
            <a:r>
              <a:rPr lang="en-US" sz="3200" kern="0" dirty="0">
                <a:solidFill>
                  <a:sysClr val="windowText" lastClr="000000"/>
                </a:solidFill>
                <a:latin typeface="Lucida Bright" pitchFamily="18" charset="0"/>
              </a:rPr>
              <a:t>The authors provided Erik </a:t>
            </a:r>
            <a:r>
              <a:rPr lang="en-US" sz="3200" kern="0" dirty="0" err="1">
                <a:solidFill>
                  <a:sysClr val="windowText" lastClr="000000"/>
                </a:solidFill>
                <a:latin typeface="Lucida Bright" pitchFamily="18" charset="0"/>
              </a:rPr>
              <a:t>Klinckman</a:t>
            </a:r>
            <a:r>
              <a:rPr lang="en-US" sz="3200" kern="0" dirty="0">
                <a:solidFill>
                  <a:sysClr val="windowText" lastClr="000000"/>
                </a:solidFill>
                <a:latin typeface="Lucida Bright" pitchFamily="18" charset="0"/>
              </a:rPr>
              <a:t> with a dog bone mold made by Matthew </a:t>
            </a:r>
            <a:r>
              <a:rPr lang="en-US" sz="3200" kern="0" dirty="0" err="1">
                <a:solidFill>
                  <a:sysClr val="windowText" lastClr="000000"/>
                </a:solidFill>
                <a:latin typeface="Lucida Bright" pitchFamily="18" charset="0"/>
              </a:rPr>
              <a:t>Carriker</a:t>
            </a:r>
            <a:r>
              <a:rPr lang="en-US" sz="3200" kern="0" dirty="0">
                <a:solidFill>
                  <a:sysClr val="windowText" lastClr="000000"/>
                </a:solidFill>
                <a:latin typeface="Lucida Bright" pitchFamily="18" charset="0"/>
              </a:rPr>
              <a:t>. The purpose of this dog bone was to make a </a:t>
            </a:r>
            <a:r>
              <a:rPr lang="en-US" sz="3200" kern="0" dirty="0" smtClean="0">
                <a:solidFill>
                  <a:sysClr val="windowText" lastClr="000000"/>
                </a:solidFill>
                <a:latin typeface="Lucida Bright" pitchFamily="18" charset="0"/>
              </a:rPr>
              <a:t>deposit </a:t>
            </a:r>
            <a:r>
              <a:rPr lang="en-US" sz="3200" kern="0" dirty="0">
                <a:solidFill>
                  <a:sysClr val="windowText" lastClr="000000"/>
                </a:solidFill>
                <a:latin typeface="Lucida Bright" pitchFamily="18" charset="0"/>
              </a:rPr>
              <a:t>and evaluate the tensile properties of a Al/Al203 </a:t>
            </a:r>
            <a:r>
              <a:rPr lang="en-US" sz="3200" kern="0" dirty="0" smtClean="0">
                <a:solidFill>
                  <a:sysClr val="windowText" lastClr="000000"/>
                </a:solidFill>
                <a:latin typeface="Lucida Bright" pitchFamily="18" charset="0"/>
              </a:rPr>
              <a:t>deposition.</a:t>
            </a:r>
            <a:endParaRPr lang="en-US" sz="3200" kern="0" dirty="0">
              <a:solidFill>
                <a:sysClr val="windowText" lastClr="000000"/>
              </a:solidFill>
              <a:latin typeface="Lucida Bright" pitchFamily="18" charset="0"/>
            </a:endParaRPr>
          </a:p>
          <a:p>
            <a:pPr lvl="0" indent="-742950" defTabSz="914400">
              <a:lnSpc>
                <a:spcPct val="150000"/>
              </a:lnSpc>
              <a:buFontTx/>
              <a:buAutoNum type="arabicParenR"/>
              <a:defRPr/>
            </a:pPr>
            <a:r>
              <a:rPr lang="en-US" sz="3200" kern="0" dirty="0">
                <a:solidFill>
                  <a:sysClr val="windowText" lastClr="000000"/>
                </a:solidFill>
                <a:latin typeface="Lucida Bright" pitchFamily="18" charset="0"/>
              </a:rPr>
              <a:t>Due to the results of #2, the authors redesigned the dog bone. Refer to “Results #3”.</a:t>
            </a:r>
          </a:p>
          <a:p>
            <a:pPr lvl="0" indent="-742950" defTabSz="914400">
              <a:lnSpc>
                <a:spcPct val="150000"/>
              </a:lnSpc>
              <a:buFontTx/>
              <a:buAutoNum type="arabicParenR"/>
              <a:defRPr/>
            </a:pPr>
            <a:r>
              <a:rPr lang="en-US" sz="3200" kern="0" dirty="0">
                <a:solidFill>
                  <a:sysClr val="windowText" lastClr="000000"/>
                </a:solidFill>
                <a:latin typeface="Lucida Bright" pitchFamily="18" charset="0"/>
              </a:rPr>
              <a:t>Deposition of Al/Al203 onto stainless steal foil substrate. Removed deposit from the substrate using CPT. Deposit cut into 4 pieces, mounted and studied. Refer to “Results #4”.</a:t>
            </a:r>
            <a:endParaRPr lang="en-US" sz="3200" kern="0" dirty="0">
              <a:solidFill>
                <a:srgbClr val="000000">
                  <a:lumMod val="95000"/>
                  <a:lumOff val="5000"/>
                </a:srgbClr>
              </a:solidFill>
              <a:latin typeface="Lucida Bright" pitchFamily="18" charset="0"/>
            </a:endParaRPr>
          </a:p>
        </p:txBody>
      </p:sp>
      <p:sp>
        <p:nvSpPr>
          <p:cNvPr id="97" name="Round Diagonal Corner Rectangle 96"/>
          <p:cNvSpPr/>
          <p:nvPr/>
        </p:nvSpPr>
        <p:spPr>
          <a:xfrm>
            <a:off x="828768" y="6477000"/>
            <a:ext cx="10583769" cy="7696200"/>
          </a:xfrm>
          <a:prstGeom prst="round2DiagRect">
            <a:avLst/>
          </a:prstGeom>
          <a:ln w="76200">
            <a:solidFill>
              <a:srgbClr val="182F6D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defTabSz="612775">
              <a:lnSpc>
                <a:spcPct val="150000"/>
              </a:lnSpc>
              <a:defRPr/>
            </a:pPr>
            <a:r>
              <a:rPr lang="en-US" sz="3200" b="1" u="sng" kern="0" dirty="0">
                <a:solidFill>
                  <a:srgbClr val="000000">
                    <a:lumMod val="95000"/>
                    <a:lumOff val="5000"/>
                  </a:srgbClr>
                </a:solidFill>
                <a:latin typeface="Lucida Bright" pitchFamily="18" charset="0"/>
              </a:rPr>
              <a:t>Cold Spray </a:t>
            </a:r>
            <a:r>
              <a:rPr lang="en-US" sz="3200" b="1" u="sng" kern="0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Lucida Bright" pitchFamily="18" charset="0"/>
              </a:rPr>
              <a:t>Deposition</a:t>
            </a:r>
            <a:endParaRPr lang="en-US" sz="3200" b="1" kern="0" dirty="0" smtClean="0">
              <a:solidFill>
                <a:srgbClr val="000000">
                  <a:lumMod val="95000"/>
                  <a:lumOff val="5000"/>
                </a:srgbClr>
              </a:solidFill>
              <a:latin typeface="Lucida Bright" pitchFamily="18" charset="0"/>
            </a:endParaRPr>
          </a:p>
          <a:p>
            <a:pPr marL="457200" lvl="0" indent="-457200" defTabSz="612775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sz="3200" kern="0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Lucida Bright" pitchFamily="18" charset="0"/>
              </a:rPr>
              <a:t>Discovered </a:t>
            </a:r>
            <a:r>
              <a:rPr lang="en-US" sz="3200" kern="0" dirty="0">
                <a:solidFill>
                  <a:srgbClr val="000000">
                    <a:lumMod val="95000"/>
                    <a:lumOff val="5000"/>
                  </a:srgbClr>
                </a:solidFill>
                <a:latin typeface="Lucida Bright" pitchFamily="18" charset="0"/>
              </a:rPr>
              <a:t>in </a:t>
            </a:r>
            <a:r>
              <a:rPr lang="en-US" sz="3200" kern="0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Lucida Bright" pitchFamily="18" charset="0"/>
              </a:rPr>
              <a:t>mid-1980’s </a:t>
            </a:r>
          </a:p>
          <a:p>
            <a:pPr marL="457200" lvl="0" indent="-457200" defTabSz="612775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sz="3200" kern="0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Lucida Bright" pitchFamily="18" charset="0"/>
              </a:rPr>
              <a:t>Been </a:t>
            </a:r>
            <a:r>
              <a:rPr lang="en-US" sz="3200" kern="0" dirty="0">
                <a:solidFill>
                  <a:srgbClr val="000000">
                    <a:lumMod val="95000"/>
                    <a:lumOff val="5000"/>
                  </a:srgbClr>
                </a:solidFill>
                <a:latin typeface="Lucida Bright" pitchFamily="18" charset="0"/>
              </a:rPr>
              <a:t>used to repair or reinforce </a:t>
            </a:r>
            <a:r>
              <a:rPr lang="en-US" sz="3200" kern="0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Lucida Bright" pitchFamily="18" charset="0"/>
              </a:rPr>
              <a:t>metals</a:t>
            </a:r>
          </a:p>
          <a:p>
            <a:pPr marL="457200" lvl="0" indent="-457200" defTabSz="612775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sz="3200" kern="0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Lucida Bright" pitchFamily="18" charset="0"/>
              </a:rPr>
              <a:t>Little </a:t>
            </a:r>
            <a:r>
              <a:rPr lang="en-US" sz="3200" kern="0" dirty="0">
                <a:solidFill>
                  <a:srgbClr val="000000">
                    <a:lumMod val="95000"/>
                    <a:lumOff val="5000"/>
                  </a:srgbClr>
                </a:solidFill>
                <a:latin typeface="Lucida Bright" pitchFamily="18" charset="0"/>
              </a:rPr>
              <a:t>known about mechanical properties of deposition itself</a:t>
            </a:r>
            <a:endParaRPr lang="en-US" sz="3200" b="1" u="sng" kern="0" dirty="0">
              <a:solidFill>
                <a:srgbClr val="000000">
                  <a:lumMod val="95000"/>
                  <a:lumOff val="5000"/>
                </a:srgbClr>
              </a:solidFill>
              <a:latin typeface="Lucida Bright" pitchFamily="18" charset="0"/>
            </a:endParaRPr>
          </a:p>
          <a:p>
            <a:pPr lvl="0" defTabSz="612775">
              <a:lnSpc>
                <a:spcPct val="150000"/>
              </a:lnSpc>
              <a:defRPr/>
            </a:pPr>
            <a:r>
              <a:rPr lang="en-US" sz="3200" b="1" u="sng" kern="0" dirty="0">
                <a:solidFill>
                  <a:srgbClr val="000000">
                    <a:lumMod val="95000"/>
                    <a:lumOff val="5000"/>
                  </a:srgbClr>
                </a:solidFill>
                <a:latin typeface="Lucida Bright" pitchFamily="18" charset="0"/>
              </a:rPr>
              <a:t>Al/Al203 </a:t>
            </a:r>
            <a:r>
              <a:rPr lang="en-US" sz="3200" b="1" u="sng" kern="0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Lucida Bright" pitchFamily="18" charset="0"/>
              </a:rPr>
              <a:t>Deposition</a:t>
            </a:r>
          </a:p>
          <a:p>
            <a:pPr marL="457200" lvl="0" indent="-457200" defTabSz="612775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sz="3200" kern="0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Lucida Bright" pitchFamily="18" charset="0"/>
              </a:rPr>
              <a:t>Research </a:t>
            </a:r>
            <a:r>
              <a:rPr lang="en-US" sz="3200" kern="0" dirty="0">
                <a:solidFill>
                  <a:srgbClr val="000000">
                    <a:lumMod val="95000"/>
                    <a:lumOff val="5000"/>
                  </a:srgbClr>
                </a:solidFill>
                <a:latin typeface="Lucida Bright" pitchFamily="18" charset="0"/>
              </a:rPr>
              <a:t>on thermal expansion of deposits by Erik </a:t>
            </a:r>
            <a:r>
              <a:rPr lang="en-US" sz="3200" kern="0" dirty="0" err="1">
                <a:solidFill>
                  <a:srgbClr val="000000">
                    <a:lumMod val="95000"/>
                    <a:lumOff val="5000"/>
                  </a:srgbClr>
                </a:solidFill>
                <a:latin typeface="Lucida Bright" pitchFamily="18" charset="0"/>
              </a:rPr>
              <a:t>Klinckman</a:t>
            </a:r>
            <a:r>
              <a:rPr lang="en-US" sz="3200" kern="0" dirty="0">
                <a:solidFill>
                  <a:srgbClr val="000000">
                    <a:lumMod val="95000"/>
                    <a:lumOff val="5000"/>
                  </a:srgbClr>
                </a:solidFill>
                <a:latin typeface="Lucida Bright" pitchFamily="18" charset="0"/>
              </a:rPr>
              <a:t> and </a:t>
            </a:r>
            <a:r>
              <a:rPr lang="en-US" sz="3200" kern="0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Lucida Bright" pitchFamily="18" charset="0"/>
              </a:rPr>
              <a:t>team</a:t>
            </a:r>
          </a:p>
          <a:p>
            <a:pPr marL="457200" lvl="0" indent="-457200" defTabSz="612775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sz="3200" kern="0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Lucida Bright" pitchFamily="18" charset="0"/>
              </a:rPr>
              <a:t>Analysis </a:t>
            </a:r>
            <a:r>
              <a:rPr lang="en-US" sz="3200" kern="0" dirty="0">
                <a:solidFill>
                  <a:srgbClr val="000000">
                    <a:lumMod val="95000"/>
                    <a:lumOff val="5000"/>
                  </a:srgbClr>
                </a:solidFill>
                <a:latin typeface="Lucida Bright" pitchFamily="18" charset="0"/>
              </a:rPr>
              <a:t>of mechanical properties of the deposits has not been researched.</a:t>
            </a:r>
          </a:p>
        </p:txBody>
      </p:sp>
      <p:sp>
        <p:nvSpPr>
          <p:cNvPr id="98" name="Round Diagonal Corner Rectangle 97"/>
          <p:cNvSpPr/>
          <p:nvPr/>
        </p:nvSpPr>
        <p:spPr>
          <a:xfrm>
            <a:off x="914399" y="15773400"/>
            <a:ext cx="10471243" cy="7315200"/>
          </a:xfrm>
          <a:prstGeom prst="round2DiagRect">
            <a:avLst/>
          </a:prstGeom>
          <a:ln w="76200">
            <a:solidFill>
              <a:srgbClr val="182F6D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lvl="0" indent="-457200" defTabSz="91440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sz="3200" kern="0" dirty="0">
                <a:solidFill>
                  <a:sysClr val="windowText" lastClr="000000"/>
                </a:solidFill>
                <a:latin typeface="Lucida Bright" pitchFamily="18" charset="0"/>
              </a:rPr>
              <a:t>Understand the microstructure and hardness of Al/Al203</a:t>
            </a:r>
          </a:p>
          <a:p>
            <a:pPr marL="457200" lvl="0" indent="-457200" defTabSz="91440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sz="3200" kern="0" dirty="0">
                <a:solidFill>
                  <a:sysClr val="windowText" lastClr="000000"/>
                </a:solidFill>
                <a:latin typeface="Lucida Bright" pitchFamily="18" charset="0"/>
              </a:rPr>
              <a:t>Understand the Mechanical Properties of Al/Al203 Cold Spray deposit</a:t>
            </a:r>
          </a:p>
          <a:p>
            <a:pPr marL="457200" lvl="0" indent="-457200" defTabSz="91440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sz="3200" kern="0" dirty="0">
                <a:solidFill>
                  <a:sysClr val="windowText" lastClr="000000"/>
                </a:solidFill>
                <a:latin typeface="Lucida Bright" pitchFamily="18" charset="0"/>
              </a:rPr>
              <a:t>Learn what treatments will effectively strengthen these properties and why</a:t>
            </a:r>
          </a:p>
          <a:p>
            <a:pPr marL="457200" lvl="0" indent="-457200" defTabSz="91440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sz="3200" kern="0" dirty="0">
                <a:solidFill>
                  <a:sysClr val="windowText" lastClr="000000"/>
                </a:solidFill>
                <a:latin typeface="Lucida Bright" pitchFamily="18" charset="0"/>
              </a:rPr>
              <a:t>In doing this we will be able to better explain the importance of Cold Spray in the commercial world</a:t>
            </a:r>
          </a:p>
        </p:txBody>
      </p:sp>
      <p:sp>
        <p:nvSpPr>
          <p:cNvPr id="99" name="Round Diagonal Corner Rectangle 98"/>
          <p:cNvSpPr/>
          <p:nvPr/>
        </p:nvSpPr>
        <p:spPr>
          <a:xfrm>
            <a:off x="28803599" y="6477000"/>
            <a:ext cx="10464409" cy="9753600"/>
          </a:xfrm>
          <a:custGeom>
            <a:avLst/>
            <a:gdLst>
              <a:gd name="connsiteX0" fmla="*/ 1625633 w 10464409"/>
              <a:gd name="connsiteY0" fmla="*/ 0 h 9753600"/>
              <a:gd name="connsiteX1" fmla="*/ 10464409 w 10464409"/>
              <a:gd name="connsiteY1" fmla="*/ 0 h 9753600"/>
              <a:gd name="connsiteX2" fmla="*/ 10464409 w 10464409"/>
              <a:gd name="connsiteY2" fmla="*/ 0 h 9753600"/>
              <a:gd name="connsiteX3" fmla="*/ 10464409 w 10464409"/>
              <a:gd name="connsiteY3" fmla="*/ 8127967 h 9753600"/>
              <a:gd name="connsiteX4" fmla="*/ 8838776 w 10464409"/>
              <a:gd name="connsiteY4" fmla="*/ 9753600 h 9753600"/>
              <a:gd name="connsiteX5" fmla="*/ 0 w 10464409"/>
              <a:gd name="connsiteY5" fmla="*/ 9753600 h 9753600"/>
              <a:gd name="connsiteX6" fmla="*/ 0 w 10464409"/>
              <a:gd name="connsiteY6" fmla="*/ 9753600 h 9753600"/>
              <a:gd name="connsiteX7" fmla="*/ 0 w 10464409"/>
              <a:gd name="connsiteY7" fmla="*/ 1625633 h 9753600"/>
              <a:gd name="connsiteX8" fmla="*/ 1625633 w 10464409"/>
              <a:gd name="connsiteY8" fmla="*/ 0 h 9753600"/>
              <a:gd name="connsiteX0" fmla="*/ 1625633 w 10464409"/>
              <a:gd name="connsiteY0" fmla="*/ 0 h 9753600"/>
              <a:gd name="connsiteX1" fmla="*/ 10464409 w 10464409"/>
              <a:gd name="connsiteY1" fmla="*/ 0 h 9753600"/>
              <a:gd name="connsiteX2" fmla="*/ 10464409 w 10464409"/>
              <a:gd name="connsiteY2" fmla="*/ 0 h 9753600"/>
              <a:gd name="connsiteX3" fmla="*/ 10464409 w 10464409"/>
              <a:gd name="connsiteY3" fmla="*/ 8127967 h 9753600"/>
              <a:gd name="connsiteX4" fmla="*/ 9095951 w 10464409"/>
              <a:gd name="connsiteY4" fmla="*/ 9753600 h 9753600"/>
              <a:gd name="connsiteX5" fmla="*/ 0 w 10464409"/>
              <a:gd name="connsiteY5" fmla="*/ 9753600 h 9753600"/>
              <a:gd name="connsiteX6" fmla="*/ 0 w 10464409"/>
              <a:gd name="connsiteY6" fmla="*/ 9753600 h 9753600"/>
              <a:gd name="connsiteX7" fmla="*/ 0 w 10464409"/>
              <a:gd name="connsiteY7" fmla="*/ 1625633 h 9753600"/>
              <a:gd name="connsiteX8" fmla="*/ 1625633 w 10464409"/>
              <a:gd name="connsiteY8" fmla="*/ 0 h 9753600"/>
              <a:gd name="connsiteX0" fmla="*/ 1625633 w 10464409"/>
              <a:gd name="connsiteY0" fmla="*/ 0 h 9753600"/>
              <a:gd name="connsiteX1" fmla="*/ 10464409 w 10464409"/>
              <a:gd name="connsiteY1" fmla="*/ 0 h 9753600"/>
              <a:gd name="connsiteX2" fmla="*/ 10464409 w 10464409"/>
              <a:gd name="connsiteY2" fmla="*/ 0 h 9753600"/>
              <a:gd name="connsiteX3" fmla="*/ 10435834 w 10464409"/>
              <a:gd name="connsiteY3" fmla="*/ 8499442 h 9753600"/>
              <a:gd name="connsiteX4" fmla="*/ 9095951 w 10464409"/>
              <a:gd name="connsiteY4" fmla="*/ 9753600 h 9753600"/>
              <a:gd name="connsiteX5" fmla="*/ 0 w 10464409"/>
              <a:gd name="connsiteY5" fmla="*/ 9753600 h 9753600"/>
              <a:gd name="connsiteX6" fmla="*/ 0 w 10464409"/>
              <a:gd name="connsiteY6" fmla="*/ 9753600 h 9753600"/>
              <a:gd name="connsiteX7" fmla="*/ 0 w 10464409"/>
              <a:gd name="connsiteY7" fmla="*/ 1625633 h 9753600"/>
              <a:gd name="connsiteX8" fmla="*/ 1625633 w 10464409"/>
              <a:gd name="connsiteY8" fmla="*/ 0 h 9753600"/>
              <a:gd name="connsiteX0" fmla="*/ 1625633 w 10464409"/>
              <a:gd name="connsiteY0" fmla="*/ 0 h 9753600"/>
              <a:gd name="connsiteX1" fmla="*/ 10464409 w 10464409"/>
              <a:gd name="connsiteY1" fmla="*/ 0 h 9753600"/>
              <a:gd name="connsiteX2" fmla="*/ 10464409 w 10464409"/>
              <a:gd name="connsiteY2" fmla="*/ 0 h 9753600"/>
              <a:gd name="connsiteX3" fmla="*/ 10435834 w 10464409"/>
              <a:gd name="connsiteY3" fmla="*/ 8499442 h 9753600"/>
              <a:gd name="connsiteX4" fmla="*/ 9095951 w 10464409"/>
              <a:gd name="connsiteY4" fmla="*/ 9753600 h 9753600"/>
              <a:gd name="connsiteX5" fmla="*/ 0 w 10464409"/>
              <a:gd name="connsiteY5" fmla="*/ 9753600 h 9753600"/>
              <a:gd name="connsiteX6" fmla="*/ 0 w 10464409"/>
              <a:gd name="connsiteY6" fmla="*/ 9753600 h 9753600"/>
              <a:gd name="connsiteX7" fmla="*/ 0 w 10464409"/>
              <a:gd name="connsiteY7" fmla="*/ 1311308 h 9753600"/>
              <a:gd name="connsiteX8" fmla="*/ 1625633 w 10464409"/>
              <a:gd name="connsiteY8" fmla="*/ 0 h 9753600"/>
              <a:gd name="connsiteX0" fmla="*/ 1225583 w 10464409"/>
              <a:gd name="connsiteY0" fmla="*/ 0 h 9753600"/>
              <a:gd name="connsiteX1" fmla="*/ 10464409 w 10464409"/>
              <a:gd name="connsiteY1" fmla="*/ 0 h 9753600"/>
              <a:gd name="connsiteX2" fmla="*/ 10464409 w 10464409"/>
              <a:gd name="connsiteY2" fmla="*/ 0 h 9753600"/>
              <a:gd name="connsiteX3" fmla="*/ 10435834 w 10464409"/>
              <a:gd name="connsiteY3" fmla="*/ 8499442 h 9753600"/>
              <a:gd name="connsiteX4" fmla="*/ 9095951 w 10464409"/>
              <a:gd name="connsiteY4" fmla="*/ 9753600 h 9753600"/>
              <a:gd name="connsiteX5" fmla="*/ 0 w 10464409"/>
              <a:gd name="connsiteY5" fmla="*/ 9753600 h 9753600"/>
              <a:gd name="connsiteX6" fmla="*/ 0 w 10464409"/>
              <a:gd name="connsiteY6" fmla="*/ 9753600 h 9753600"/>
              <a:gd name="connsiteX7" fmla="*/ 0 w 10464409"/>
              <a:gd name="connsiteY7" fmla="*/ 1311308 h 9753600"/>
              <a:gd name="connsiteX8" fmla="*/ 1225583 w 10464409"/>
              <a:gd name="connsiteY8" fmla="*/ 0 h 975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64409" h="9753600">
                <a:moveTo>
                  <a:pt x="1225583" y="0"/>
                </a:moveTo>
                <a:lnTo>
                  <a:pt x="10464409" y="0"/>
                </a:lnTo>
                <a:lnTo>
                  <a:pt x="10464409" y="0"/>
                </a:lnTo>
                <a:lnTo>
                  <a:pt x="10435834" y="8499442"/>
                </a:lnTo>
                <a:cubicBezTo>
                  <a:pt x="10435834" y="9397254"/>
                  <a:pt x="9993763" y="9753600"/>
                  <a:pt x="9095951" y="9753600"/>
                </a:cubicBezTo>
                <a:lnTo>
                  <a:pt x="0" y="9753600"/>
                </a:lnTo>
                <a:lnTo>
                  <a:pt x="0" y="9753600"/>
                </a:lnTo>
                <a:lnTo>
                  <a:pt x="0" y="1311308"/>
                </a:lnTo>
                <a:cubicBezTo>
                  <a:pt x="0" y="413496"/>
                  <a:pt x="327771" y="0"/>
                  <a:pt x="1225583" y="0"/>
                </a:cubicBezTo>
                <a:close/>
              </a:path>
            </a:pathLst>
          </a:custGeom>
          <a:ln w="76200">
            <a:solidFill>
              <a:srgbClr val="182F6D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731520" lvl="0" indent="-514350" defTabSz="2154238">
              <a:lnSpc>
                <a:spcPct val="150000"/>
              </a:lnSpc>
              <a:buFont typeface="Symbol" pitchFamily="18" charset="2"/>
              <a:buAutoNum type="arabicParenR"/>
              <a:defRPr/>
            </a:pPr>
            <a:r>
              <a:rPr lang="en-US" sz="3200" kern="0" dirty="0">
                <a:solidFill>
                  <a:srgbClr val="000000">
                    <a:lumMod val="95000"/>
                    <a:lumOff val="5000"/>
                  </a:srgbClr>
                </a:solidFill>
                <a:latin typeface="Lucida Bright" pitchFamily="18" charset="0"/>
              </a:rPr>
              <a:t>Evaluated 50/50 weight (</a:t>
            </a:r>
            <a:r>
              <a:rPr lang="en-US" sz="3200" kern="0" dirty="0">
                <a:solidFill>
                  <a:srgbClr val="FF0000"/>
                </a:solidFill>
                <a:latin typeface="Lucida Bright" pitchFamily="18" charset="0"/>
              </a:rPr>
              <a:t>Figure 2</a:t>
            </a:r>
            <a:r>
              <a:rPr lang="en-US" sz="3200" kern="0" dirty="0">
                <a:solidFill>
                  <a:prstClr val="black"/>
                </a:solidFill>
                <a:latin typeface="Lucida Bright" pitchFamily="18" charset="0"/>
              </a:rPr>
              <a:t>)</a:t>
            </a:r>
            <a:r>
              <a:rPr lang="en-US" sz="3200" kern="0" dirty="0">
                <a:solidFill>
                  <a:srgbClr val="000000">
                    <a:lumMod val="95000"/>
                    <a:lumOff val="5000"/>
                  </a:srgbClr>
                </a:solidFill>
                <a:latin typeface="Lucida Bright" pitchFamily="18" charset="0"/>
              </a:rPr>
              <a:t> &amp; 10%Al/90%Al203 </a:t>
            </a:r>
            <a:r>
              <a:rPr lang="en-US" sz="3200" kern="0" dirty="0">
                <a:solidFill>
                  <a:prstClr val="black"/>
                </a:solidFill>
                <a:latin typeface="Lucida Bright" pitchFamily="18" charset="0"/>
              </a:rPr>
              <a:t>(</a:t>
            </a:r>
            <a:r>
              <a:rPr lang="en-US" sz="3200" kern="0" dirty="0">
                <a:solidFill>
                  <a:srgbClr val="FF0000"/>
                </a:solidFill>
                <a:latin typeface="Lucida Bright" pitchFamily="18" charset="0"/>
              </a:rPr>
              <a:t>Figure 3</a:t>
            </a:r>
            <a:r>
              <a:rPr lang="en-US" sz="3200" kern="0" dirty="0">
                <a:solidFill>
                  <a:prstClr val="black"/>
                </a:solidFill>
                <a:latin typeface="Lucida Bright" pitchFamily="18" charset="0"/>
              </a:rPr>
              <a:t>)</a:t>
            </a:r>
            <a:r>
              <a:rPr lang="en-US" sz="3200" kern="0" dirty="0">
                <a:solidFill>
                  <a:srgbClr val="FF0000"/>
                </a:solidFill>
                <a:latin typeface="Lucida Bright" pitchFamily="18" charset="0"/>
              </a:rPr>
              <a:t>.</a:t>
            </a:r>
            <a:r>
              <a:rPr lang="en-US" sz="3200" kern="0" dirty="0">
                <a:solidFill>
                  <a:srgbClr val="000000">
                    <a:lumMod val="95000"/>
                    <a:lumOff val="5000"/>
                  </a:srgbClr>
                </a:solidFill>
                <a:latin typeface="Lucida Bright" pitchFamily="18" charset="0"/>
              </a:rPr>
              <a:t> Weight not equal to density. 50/50 is easily sprayed, 10/90 would be stronger but not efficient deposit.</a:t>
            </a:r>
          </a:p>
          <a:p>
            <a:pPr marL="731520" lvl="0" indent="-514350" defTabSz="2154238">
              <a:lnSpc>
                <a:spcPct val="150000"/>
              </a:lnSpc>
              <a:buFont typeface="Symbol" pitchFamily="18" charset="2"/>
              <a:buAutoNum type="arabicParenR"/>
              <a:defRPr/>
            </a:pPr>
            <a:r>
              <a:rPr lang="en-US" sz="3200" kern="0" dirty="0">
                <a:solidFill>
                  <a:srgbClr val="000000">
                    <a:lumMod val="95000"/>
                    <a:lumOff val="5000"/>
                  </a:srgbClr>
                </a:solidFill>
                <a:latin typeface="Lucida Bright" pitchFamily="18" charset="0"/>
              </a:rPr>
              <a:t>Design of dog bone 1 (</a:t>
            </a:r>
            <a:r>
              <a:rPr lang="en-US" sz="3200" kern="0" dirty="0">
                <a:solidFill>
                  <a:srgbClr val="FF0000"/>
                </a:solidFill>
                <a:latin typeface="Lucida Bright" pitchFamily="18" charset="0"/>
              </a:rPr>
              <a:t>Figure 4</a:t>
            </a:r>
            <a:r>
              <a:rPr lang="en-US" sz="3200" kern="0" dirty="0">
                <a:solidFill>
                  <a:prstClr val="black"/>
                </a:solidFill>
                <a:latin typeface="Lucida Bright" pitchFamily="18" charset="0"/>
              </a:rPr>
              <a:t>)</a:t>
            </a:r>
            <a:r>
              <a:rPr lang="en-US" sz="3200" kern="0" dirty="0">
                <a:solidFill>
                  <a:srgbClr val="000000">
                    <a:lumMod val="95000"/>
                    <a:lumOff val="5000"/>
                  </a:srgbClr>
                </a:solidFill>
                <a:latin typeface="Lucida Bright" pitchFamily="18" charset="0"/>
              </a:rPr>
              <a:t> unsuccessful. When attempting to remove the dog bone, deposit crumbled. (</a:t>
            </a:r>
            <a:r>
              <a:rPr lang="en-US" sz="3200" kern="0" dirty="0">
                <a:solidFill>
                  <a:srgbClr val="FF0000"/>
                </a:solidFill>
                <a:latin typeface="Lucida Bright" pitchFamily="18" charset="0"/>
              </a:rPr>
              <a:t>Figure 9</a:t>
            </a:r>
            <a:r>
              <a:rPr lang="en-US" sz="3200" kern="0" dirty="0">
                <a:solidFill>
                  <a:prstClr val="black"/>
                </a:solidFill>
                <a:latin typeface="Lucida Bright" pitchFamily="18" charset="0"/>
              </a:rPr>
              <a:t>)</a:t>
            </a:r>
            <a:endParaRPr lang="en-US" sz="3200" kern="0" dirty="0">
              <a:solidFill>
                <a:srgbClr val="000000">
                  <a:lumMod val="95000"/>
                  <a:lumOff val="5000"/>
                </a:srgbClr>
              </a:solidFill>
              <a:latin typeface="Lucida Bright" pitchFamily="18" charset="0"/>
            </a:endParaRPr>
          </a:p>
          <a:p>
            <a:pPr marL="731520" lvl="0" indent="-514350" defTabSz="2154238">
              <a:lnSpc>
                <a:spcPct val="150000"/>
              </a:lnSpc>
              <a:buFont typeface="Symbol" pitchFamily="18" charset="2"/>
              <a:buAutoNum type="arabicParenR"/>
              <a:defRPr/>
            </a:pPr>
            <a:r>
              <a:rPr lang="en-US" sz="3200" kern="0" dirty="0">
                <a:solidFill>
                  <a:srgbClr val="000000">
                    <a:lumMod val="95000"/>
                    <a:lumOff val="5000"/>
                  </a:srgbClr>
                </a:solidFill>
                <a:latin typeface="Lucida Bright" pitchFamily="18" charset="0"/>
              </a:rPr>
              <a:t>The authors have obtained new mold (</a:t>
            </a:r>
            <a:r>
              <a:rPr lang="en-US" sz="3200" kern="0" dirty="0">
                <a:solidFill>
                  <a:srgbClr val="FF0000"/>
                </a:solidFill>
                <a:latin typeface="Lucida Bright" pitchFamily="18" charset="0"/>
              </a:rPr>
              <a:t>Figure 5</a:t>
            </a:r>
            <a:r>
              <a:rPr lang="en-US" sz="3200" kern="0" dirty="0">
                <a:solidFill>
                  <a:prstClr val="black"/>
                </a:solidFill>
                <a:latin typeface="Lucida Bright" pitchFamily="18" charset="0"/>
              </a:rPr>
              <a:t>). Deposit is yet to be sprayed.</a:t>
            </a:r>
          </a:p>
          <a:p>
            <a:pPr marL="731520" lvl="0" indent="-514350" defTabSz="2154238">
              <a:lnSpc>
                <a:spcPct val="150000"/>
              </a:lnSpc>
              <a:buFont typeface="Symbol" pitchFamily="18" charset="2"/>
              <a:buAutoNum type="arabicParenR"/>
              <a:defRPr/>
            </a:pPr>
            <a:r>
              <a:rPr lang="en-US" sz="3200" kern="0" dirty="0">
                <a:solidFill>
                  <a:prstClr val="black"/>
                </a:solidFill>
                <a:latin typeface="Lucida Bright" pitchFamily="18" charset="0"/>
              </a:rPr>
              <a:t>Performed </a:t>
            </a:r>
            <a:r>
              <a:rPr lang="en-US" sz="3200" kern="0" dirty="0" err="1">
                <a:solidFill>
                  <a:srgbClr val="000000">
                    <a:lumMod val="95000"/>
                    <a:lumOff val="5000"/>
                  </a:srgbClr>
                </a:solidFill>
                <a:latin typeface="Lucida Bright" pitchFamily="18" charset="0"/>
              </a:rPr>
              <a:t>microhardness</a:t>
            </a:r>
            <a:r>
              <a:rPr lang="en-US" sz="3200" kern="0" dirty="0">
                <a:solidFill>
                  <a:srgbClr val="000000">
                    <a:lumMod val="95000"/>
                    <a:lumOff val="5000"/>
                  </a:srgbClr>
                </a:solidFill>
                <a:latin typeface="Lucida Bright" pitchFamily="18" charset="0"/>
              </a:rPr>
              <a:t> testing (</a:t>
            </a:r>
            <a:r>
              <a:rPr lang="en-US" sz="3200" kern="0" dirty="0">
                <a:solidFill>
                  <a:srgbClr val="FF0000"/>
                </a:solidFill>
                <a:latin typeface="Lucida Bright" pitchFamily="18" charset="0"/>
              </a:rPr>
              <a:t>Figure 6</a:t>
            </a:r>
            <a:r>
              <a:rPr lang="en-US" sz="3200" kern="0" dirty="0">
                <a:solidFill>
                  <a:prstClr val="black"/>
                </a:solidFill>
                <a:latin typeface="Lucida Bright" pitchFamily="18" charset="0"/>
              </a:rPr>
              <a:t>)</a:t>
            </a:r>
            <a:r>
              <a:rPr lang="en-US" sz="3200" kern="0" dirty="0">
                <a:solidFill>
                  <a:srgbClr val="000000">
                    <a:lumMod val="95000"/>
                    <a:lumOff val="5000"/>
                  </a:srgbClr>
                </a:solidFill>
                <a:latin typeface="Lucida Bright" pitchFamily="18" charset="0"/>
              </a:rPr>
              <a:t> on solid sample (</a:t>
            </a:r>
            <a:r>
              <a:rPr lang="en-US" sz="3200" kern="0" dirty="0">
                <a:solidFill>
                  <a:srgbClr val="FF0000"/>
                </a:solidFill>
                <a:latin typeface="Lucida Bright" pitchFamily="18" charset="0"/>
              </a:rPr>
              <a:t>Figure 7</a:t>
            </a:r>
            <a:r>
              <a:rPr lang="en-US" sz="3200" kern="0" dirty="0">
                <a:solidFill>
                  <a:srgbClr val="000000">
                    <a:lumMod val="95000"/>
                    <a:lumOff val="5000"/>
                  </a:srgbClr>
                </a:solidFill>
                <a:latin typeface="Lucida Bright" pitchFamily="18" charset="0"/>
              </a:rPr>
              <a:t>) and on a cracked sample (</a:t>
            </a:r>
            <a:r>
              <a:rPr lang="en-US" sz="3200" kern="0" dirty="0">
                <a:solidFill>
                  <a:srgbClr val="FF0000"/>
                </a:solidFill>
                <a:latin typeface="Lucida Bright" pitchFamily="18" charset="0"/>
              </a:rPr>
              <a:t>Figure 8</a:t>
            </a:r>
            <a:r>
              <a:rPr lang="en-US" sz="3200" kern="0" dirty="0">
                <a:solidFill>
                  <a:prstClr val="black"/>
                </a:solidFill>
                <a:latin typeface="Lucida Bright" pitchFamily="18" charset="0"/>
              </a:rPr>
              <a:t>)</a:t>
            </a:r>
            <a:endParaRPr lang="en-US" sz="3200" kern="0" dirty="0">
              <a:solidFill>
                <a:srgbClr val="000000">
                  <a:lumMod val="95000"/>
                  <a:lumOff val="5000"/>
                </a:srgbClr>
              </a:solidFill>
              <a:latin typeface="Lucida Bright" pitchFamily="18" charset="0"/>
            </a:endParaRPr>
          </a:p>
        </p:txBody>
      </p:sp>
      <p:sp>
        <p:nvSpPr>
          <p:cNvPr id="100" name="Round Diagonal Corner Rectangle 99"/>
          <p:cNvSpPr/>
          <p:nvPr/>
        </p:nvSpPr>
        <p:spPr>
          <a:xfrm>
            <a:off x="28879800" y="25603200"/>
            <a:ext cx="10388208" cy="4494145"/>
          </a:xfrm>
          <a:prstGeom prst="round2DiagRect">
            <a:avLst/>
          </a:prstGeom>
          <a:ln w="76200">
            <a:solidFill>
              <a:srgbClr val="182F6D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514350" lvl="0" indent="-514350" defTabSz="2154238">
              <a:lnSpc>
                <a:spcPct val="150000"/>
              </a:lnSpc>
              <a:buFont typeface="Symbol" pitchFamily="18" charset="2"/>
              <a:buAutoNum type="arabicParenR"/>
              <a:defRPr/>
            </a:pPr>
            <a:r>
              <a:rPr lang="en-US" sz="3200" kern="0" dirty="0">
                <a:solidFill>
                  <a:srgbClr val="000000">
                    <a:lumMod val="95000"/>
                    <a:lumOff val="5000"/>
                  </a:srgbClr>
                </a:solidFill>
                <a:latin typeface="Lucida Bright" pitchFamily="18" charset="0"/>
              </a:rPr>
              <a:t>Acquire successful dog bone deposit to perform tensile testing</a:t>
            </a:r>
          </a:p>
          <a:p>
            <a:pPr marL="514350" lvl="0" indent="-514350" defTabSz="2154238">
              <a:lnSpc>
                <a:spcPct val="150000"/>
              </a:lnSpc>
              <a:buFont typeface="Symbol" pitchFamily="18" charset="2"/>
              <a:buAutoNum type="arabicParenR"/>
              <a:defRPr/>
            </a:pPr>
            <a:r>
              <a:rPr lang="en-US" sz="3200" kern="0" dirty="0">
                <a:solidFill>
                  <a:srgbClr val="000000">
                    <a:lumMod val="95000"/>
                    <a:lumOff val="5000"/>
                  </a:srgbClr>
                </a:solidFill>
                <a:latin typeface="Lucida Bright" pitchFamily="18" charset="0"/>
              </a:rPr>
              <a:t>Anneal deposit to observe effects on mechanical properties</a:t>
            </a:r>
          </a:p>
          <a:p>
            <a:pPr marL="514350" lvl="0" indent="-514350" defTabSz="2154238">
              <a:lnSpc>
                <a:spcPct val="150000"/>
              </a:lnSpc>
              <a:buFont typeface="Symbol" pitchFamily="18" charset="2"/>
              <a:buAutoNum type="arabicParenR"/>
              <a:defRPr/>
            </a:pPr>
            <a:r>
              <a:rPr lang="en-US" sz="3200" kern="0" dirty="0">
                <a:solidFill>
                  <a:srgbClr val="000000">
                    <a:lumMod val="95000"/>
                    <a:lumOff val="5000"/>
                  </a:srgbClr>
                </a:solidFill>
                <a:latin typeface="Lucida Bright" pitchFamily="18" charset="0"/>
              </a:rPr>
              <a:t>Friction Stir process deposit and observe effects on mechanical properties</a:t>
            </a:r>
          </a:p>
        </p:txBody>
      </p:sp>
      <p:sp>
        <p:nvSpPr>
          <p:cNvPr id="101" name="Round Diagonal Corner Rectangle 100"/>
          <p:cNvSpPr/>
          <p:nvPr/>
        </p:nvSpPr>
        <p:spPr>
          <a:xfrm>
            <a:off x="12344399" y="27464918"/>
            <a:ext cx="15544801" cy="2665345"/>
          </a:xfrm>
          <a:prstGeom prst="round2DiagRect">
            <a:avLst/>
          </a:prstGeom>
          <a:ln w="76200">
            <a:solidFill>
              <a:srgbClr val="182F6D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defTabSz="914400">
              <a:defRPr/>
            </a:pPr>
            <a:r>
              <a:rPr lang="en-US" sz="3200" kern="0" dirty="0">
                <a:solidFill>
                  <a:sysClr val="windowText" lastClr="000000"/>
                </a:solidFill>
                <a:latin typeface="Lucida Bright" pitchFamily="18" charset="0"/>
              </a:rPr>
              <a:t>The authors would like to thank Dr. Michael West, Dr. Bharat </a:t>
            </a:r>
            <a:r>
              <a:rPr lang="en-US" sz="3200" kern="0" dirty="0" err="1">
                <a:solidFill>
                  <a:sysClr val="windowText" lastClr="000000"/>
                </a:solidFill>
                <a:latin typeface="Lucida Bright" pitchFamily="18" charset="0"/>
              </a:rPr>
              <a:t>Jasthi</a:t>
            </a:r>
            <a:r>
              <a:rPr lang="en-US" sz="3200" kern="0" dirty="0">
                <a:solidFill>
                  <a:sysClr val="windowText" lastClr="000000"/>
                </a:solidFill>
                <a:latin typeface="Lucida Bright" pitchFamily="18" charset="0"/>
              </a:rPr>
              <a:t> and Dr. Christian Widener (AMP Center Director) for their guidance throughout the project. We would like to thank Dr. Alfred </a:t>
            </a:r>
            <a:r>
              <a:rPr lang="en-US" sz="3200" kern="0" dirty="0" err="1">
                <a:solidFill>
                  <a:sysClr val="windowText" lastClr="000000"/>
                </a:solidFill>
                <a:latin typeface="Lucida Bright" pitchFamily="18" charset="0"/>
              </a:rPr>
              <a:t>Boysen</a:t>
            </a:r>
            <a:r>
              <a:rPr lang="en-US" sz="3200" kern="0" dirty="0">
                <a:solidFill>
                  <a:sysClr val="windowText" lastClr="000000"/>
                </a:solidFill>
                <a:latin typeface="Lucida Bright" pitchFamily="18" charset="0"/>
              </a:rPr>
              <a:t> for helping us to prepare our poster and paper. A special thanks goes to NSF for supporting us and our research.  </a:t>
            </a:r>
          </a:p>
        </p:txBody>
      </p:sp>
      <p:pic>
        <p:nvPicPr>
          <p:cNvPr id="102" name="Picture 10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243300" y="22479000"/>
            <a:ext cx="3796985" cy="2562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61669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  <a:fontScheme name="Default Design">
    <a:majorFont>
      <a:latin typeface="Times New Roman"/>
      <a:ea typeface=""/>
      <a:cs typeface=""/>
    </a:majorFont>
    <a:minorFont>
      <a:latin typeface="Times New Roman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317</TotalTime>
  <Words>500</Words>
  <Application>Microsoft Office PowerPoint</Application>
  <PresentationFormat>Custom</PresentationFormat>
  <Paragraphs>63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Slide 1</vt:lpstr>
    </vt:vector>
  </TitlesOfParts>
  <Company>SDSMT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Giffen, Ashleigh L.</dc:creator>
  <cp:lastModifiedBy>aboysen</cp:lastModifiedBy>
  <cp:revision>15</cp:revision>
  <cp:lastPrinted>2011-08-01T22:20:35Z</cp:lastPrinted>
  <dcterms:created xsi:type="dcterms:W3CDTF">2011-08-01T17:07:57Z</dcterms:created>
  <dcterms:modified xsi:type="dcterms:W3CDTF">2011-08-02T22:32:39Z</dcterms:modified>
</cp:coreProperties>
</file>